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jtvDogvPaN3+ch4aSo831c2eTMQ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CA905AC-453C-4BD5-85A5-9BF34D3A7EE4}">
  <a:tblStyle styleId="{3CA905AC-453C-4BD5-85A5-9BF34D3A7EE4}"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2305fc0e22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2305fc0e2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2305fc0e22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2305fc0e22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1" name="Google Shape;11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6" name="Google Shape;11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2" name="Google Shape;12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7" name="Google Shape;127;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2" name="Google Shape;13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9" name="Google Shape;139;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5" name="Google Shape;145;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1" name="Google Shape;151;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7" name="Google Shape;15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9" name="Google Shape;16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4" name="Google Shape;174;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0" name="Google Shape;180;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6" name="Google Shape;186;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2" name="Google Shape;192;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8" name="Google Shape;198;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0" name="Google Shape;210;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d75fbac609f55c4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7" name="Google Shape;217;g2d75fbac609f55c4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3" name="Google Shape;223;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FFF2CC"/>
        </a:solidFill>
      </p:bgPr>
    </p:bg>
    <p:spTree>
      <p:nvGrpSpPr>
        <p:cNvPr id="11" name="Shape 11"/>
        <p:cNvGrpSpPr/>
        <p:nvPr/>
      </p:nvGrpSpPr>
      <p:grpSpPr>
        <a:xfrm>
          <a:off x="0" y="0"/>
          <a:ext cx="0" cy="0"/>
          <a:chOff x="0" y="0"/>
          <a:chExt cx="0" cy="0"/>
        </a:xfrm>
      </p:grpSpPr>
      <p:sp>
        <p:nvSpPr>
          <p:cNvPr id="12" name="Google Shape;12;p2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2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solidFill>
          <a:srgbClr val="FFF2CC"/>
        </a:solidFill>
      </p:bgPr>
    </p:bg>
    <p:spTree>
      <p:nvGrpSpPr>
        <p:cNvPr id="17" name="Shape 17"/>
        <p:cNvGrpSpPr/>
        <p:nvPr/>
      </p:nvGrpSpPr>
      <p:grpSpPr>
        <a:xfrm>
          <a:off x="0" y="0"/>
          <a:ext cx="0" cy="0"/>
          <a:chOff x="0" y="0"/>
          <a:chExt cx="0" cy="0"/>
        </a:xfrm>
      </p:grpSpPr>
      <p:sp>
        <p:nvSpPr>
          <p:cNvPr id="18" name="Google Shape;18;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rgbClr val="FFF2CC"/>
        </a:solidFill>
      </p:bgPr>
    </p:bg>
    <p:spTree>
      <p:nvGrpSpPr>
        <p:cNvPr id="23" name="Shape 23"/>
        <p:cNvGrpSpPr/>
        <p:nvPr/>
      </p:nvGrpSpPr>
      <p:grpSpPr>
        <a:xfrm>
          <a:off x="0" y="0"/>
          <a:ext cx="0" cy="0"/>
          <a:chOff x="0" y="0"/>
          <a:chExt cx="0" cy="0"/>
        </a:xfrm>
      </p:grpSpPr>
      <p:sp>
        <p:nvSpPr>
          <p:cNvPr id="24" name="Google Shape;24;p2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bg>
      <p:bgPr>
        <a:solidFill>
          <a:srgbClr val="FFF2CC"/>
        </a:solidFill>
      </p:bgPr>
    </p:bg>
    <p:spTree>
      <p:nvGrpSpPr>
        <p:cNvPr id="29" name="Shape 29"/>
        <p:cNvGrpSpPr/>
        <p:nvPr/>
      </p:nvGrpSpPr>
      <p:grpSpPr>
        <a:xfrm>
          <a:off x="0" y="0"/>
          <a:ext cx="0" cy="0"/>
          <a:chOff x="0" y="0"/>
          <a:chExt cx="0" cy="0"/>
        </a:xfrm>
      </p:grpSpPr>
      <p:sp>
        <p:nvSpPr>
          <p:cNvPr id="30" name="Google Shape;30;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bg>
      <p:bgPr>
        <a:solidFill>
          <a:srgbClr val="FFF2CC"/>
        </a:solidFill>
      </p:bgPr>
    </p:bg>
    <p:spTree>
      <p:nvGrpSpPr>
        <p:cNvPr id="36" name="Shape 36"/>
        <p:cNvGrpSpPr/>
        <p:nvPr/>
      </p:nvGrpSpPr>
      <p:grpSpPr>
        <a:xfrm>
          <a:off x="0" y="0"/>
          <a:ext cx="0" cy="0"/>
          <a:chOff x="0" y="0"/>
          <a:chExt cx="0" cy="0"/>
        </a:xfrm>
      </p:grpSpPr>
      <p:sp>
        <p:nvSpPr>
          <p:cNvPr id="37" name="Google Shape;37;p2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rgbClr val="FFF2CC"/>
        </a:solidFill>
      </p:bgPr>
    </p:bg>
    <p:spTree>
      <p:nvGrpSpPr>
        <p:cNvPr id="45" name="Shape 45"/>
        <p:cNvGrpSpPr/>
        <p:nvPr/>
      </p:nvGrpSpPr>
      <p:grpSpPr>
        <a:xfrm>
          <a:off x="0" y="0"/>
          <a:ext cx="0" cy="0"/>
          <a:chOff x="0" y="0"/>
          <a:chExt cx="0" cy="0"/>
        </a:xfrm>
      </p:grpSpPr>
      <p:sp>
        <p:nvSpPr>
          <p:cNvPr id="46" name="Google Shape;46;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2CC"/>
        </a:solidFill>
      </p:bgPr>
    </p:bg>
    <p:spTree>
      <p:nvGrpSpPr>
        <p:cNvPr id="50" name="Shape 50"/>
        <p:cNvGrpSpPr/>
        <p:nvPr/>
      </p:nvGrpSpPr>
      <p:grpSpPr>
        <a:xfrm>
          <a:off x="0" y="0"/>
          <a:ext cx="0" cy="0"/>
          <a:chOff x="0" y="0"/>
          <a:chExt cx="0" cy="0"/>
        </a:xfrm>
      </p:grpSpPr>
      <p:sp>
        <p:nvSpPr>
          <p:cNvPr id="51" name="Google Shape;5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bg>
      <p:bgPr>
        <a:solidFill>
          <a:srgbClr val="FFF2CC"/>
        </a:solidFill>
      </p:bgPr>
    </p:bg>
    <p:spTree>
      <p:nvGrpSpPr>
        <p:cNvPr id="54" name="Shape 54"/>
        <p:cNvGrpSpPr/>
        <p:nvPr/>
      </p:nvGrpSpPr>
      <p:grpSpPr>
        <a:xfrm>
          <a:off x="0" y="0"/>
          <a:ext cx="0" cy="0"/>
          <a:chOff x="0" y="0"/>
          <a:chExt cx="0" cy="0"/>
        </a:xfrm>
      </p:grpSpPr>
      <p:sp>
        <p:nvSpPr>
          <p:cNvPr id="55" name="Google Shape;55;p2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bg>
      <p:bgPr>
        <a:solidFill>
          <a:srgbClr val="FFF2CC"/>
        </a:solidFill>
      </p:bgPr>
    </p:bg>
    <p:spTree>
      <p:nvGrpSpPr>
        <p:cNvPr id="61" name="Shape 61"/>
        <p:cNvGrpSpPr/>
        <p:nvPr/>
      </p:nvGrpSpPr>
      <p:grpSpPr>
        <a:xfrm>
          <a:off x="0" y="0"/>
          <a:ext cx="0" cy="0"/>
          <a:chOff x="0" y="0"/>
          <a:chExt cx="0" cy="0"/>
        </a:xfrm>
      </p:grpSpPr>
      <p:sp>
        <p:nvSpPr>
          <p:cNvPr id="62" name="Google Shape;62;p3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0"/>
          <p:cNvSpPr/>
          <p:nvPr>
            <p:ph idx="2" type="pic"/>
          </p:nvPr>
        </p:nvSpPr>
        <p:spPr>
          <a:xfrm>
            <a:off x="5183188" y="987425"/>
            <a:ext cx="6172200" cy="4873625"/>
          </a:xfrm>
          <a:prstGeom prst="rect">
            <a:avLst/>
          </a:prstGeom>
          <a:noFill/>
          <a:ln>
            <a:noFill/>
          </a:ln>
        </p:spPr>
      </p:sp>
      <p:sp>
        <p:nvSpPr>
          <p:cNvPr id="64" name="Google Shape;64;p3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bg>
      <p:bgPr>
        <a:solidFill>
          <a:srgbClr val="FFF2CC"/>
        </a:solidFill>
      </p:bgPr>
    </p:bg>
    <p:spTree>
      <p:nvGrpSpPr>
        <p:cNvPr id="68" name="Shape 68"/>
        <p:cNvGrpSpPr/>
        <p:nvPr/>
      </p:nvGrpSpPr>
      <p:grpSpPr>
        <a:xfrm>
          <a:off x="0" y="0"/>
          <a:ext cx="0" cy="0"/>
          <a:chOff x="0" y="0"/>
          <a:chExt cx="0" cy="0"/>
        </a:xfrm>
      </p:grpSpPr>
      <p:sp>
        <p:nvSpPr>
          <p:cNvPr id="69" name="Google Shape;69;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bg>
      <p:bgPr>
        <a:solidFill>
          <a:srgbClr val="FFF2CC"/>
        </a:solidFill>
      </p:bgPr>
    </p:bg>
    <p:spTree>
      <p:nvGrpSpPr>
        <p:cNvPr id="74" name="Shape 74"/>
        <p:cNvGrpSpPr/>
        <p:nvPr/>
      </p:nvGrpSpPr>
      <p:grpSpPr>
        <a:xfrm>
          <a:off x="0" y="0"/>
          <a:ext cx="0" cy="0"/>
          <a:chOff x="0" y="0"/>
          <a:chExt cx="0" cy="0"/>
        </a:xfrm>
      </p:grpSpPr>
      <p:sp>
        <p:nvSpPr>
          <p:cNvPr id="75" name="Google Shape;75;p3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5" name="Shape 5"/>
        <p:cNvGrpSpPr/>
        <p:nvPr/>
      </p:nvGrpSpPr>
      <p:grpSpPr>
        <a:xfrm>
          <a:off x="0" y="0"/>
          <a:ext cx="0" cy="0"/>
          <a:chOff x="0" y="0"/>
          <a:chExt cx="0" cy="0"/>
        </a:xfrm>
      </p:grpSpPr>
      <p:sp>
        <p:nvSpPr>
          <p:cNvPr id="6" name="Google Shape;6;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www.cambridgemathshub.co.uk/post/multiplication-tables-from-year-4-to-year-7?fbclid=IwZXh0bgNhZW0CMTEAAR13YFNkkl0G6CZEiSSxg9UtwDeiffbInNg0AZeo_5GmvCsdaACKpBtqC8M_aem_uI_0hkJVMWCglLQ3y39_o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hyperlink" Target="https://www.topmarks.co.uk/maths-games/hit-the-button" TargetMode="External"/><Relationship Id="rId4" Type="http://schemas.openxmlformats.org/officeDocument/2006/relationships/hyperlink" Target="https://www.topmarks.co.uk/maths-games/hit-the-button" TargetMode="External"/><Relationship Id="rId10" Type="http://schemas.openxmlformats.org/officeDocument/2006/relationships/image" Target="../media/image11.png"/><Relationship Id="rId9" Type="http://schemas.openxmlformats.org/officeDocument/2006/relationships/hyperlink" Target="https://urbrainy.com/mtc/test" TargetMode="External"/><Relationship Id="rId5" Type="http://schemas.openxmlformats.org/officeDocument/2006/relationships/hyperlink" Target="https://www.topmarks.co.uk/maths-games/hit-the-button" TargetMode="External"/><Relationship Id="rId6" Type="http://schemas.openxmlformats.org/officeDocument/2006/relationships/hyperlink" Target="https://www.youcubed.org/tasks/how-close-to-100/" TargetMode="External"/><Relationship Id="rId7" Type="http://schemas.openxmlformats.org/officeDocument/2006/relationships/hyperlink" Target="https://www.youcubed.org/tasks/pepperoni-pizza/" TargetMode="External"/><Relationship Id="rId8" Type="http://schemas.openxmlformats.org/officeDocument/2006/relationships/hyperlink" Target="https://www.youcubed.org/tasks/math-cards/"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hyperlink" Target="https://www.bbc.co.uk/teach/supermovers/times-table-collection/z4vv6v4" TargetMode="External"/><Relationship Id="rId4" Type="http://schemas.openxmlformats.org/officeDocument/2006/relationships/hyperlink" Target="https://youtube.com/c/laughalongandlearn" TargetMode="External"/><Relationship Id="rId5" Type="http://schemas.openxmlformats.org/officeDocument/2006/relationships/hyperlink" Target="https://www.youtube.com/watch?v=ljS0x6QwiJE"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s://home.oxfordowl.co.uk/maths/primary-multiplication-division/help-with-times-table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1790700" y="431944"/>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omic Sans MS"/>
              <a:buNone/>
            </a:pPr>
            <a:r>
              <a:rPr lang="en-GB">
                <a:latin typeface="Comic Sans MS"/>
                <a:ea typeface="Comic Sans MS"/>
                <a:cs typeface="Comic Sans MS"/>
                <a:sym typeface="Comic Sans MS"/>
              </a:rPr>
              <a:t>Welcome</a:t>
            </a:r>
            <a:endParaRPr>
              <a:latin typeface="Comic Sans MS"/>
              <a:ea typeface="Comic Sans MS"/>
              <a:cs typeface="Comic Sans MS"/>
              <a:sym typeface="Comic Sans MS"/>
            </a:endParaRPr>
          </a:p>
        </p:txBody>
      </p:sp>
      <p:sp>
        <p:nvSpPr>
          <p:cNvPr id="85" name="Google Shape;85;p1"/>
          <p:cNvSpPr txBox="1"/>
          <p:nvPr>
            <p:ph idx="1" type="subTitle"/>
          </p:nvPr>
        </p:nvSpPr>
        <p:spPr>
          <a:xfrm>
            <a:off x="1790700" y="3406532"/>
            <a:ext cx="9144000" cy="26481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1800"/>
              <a:buNone/>
            </a:pPr>
            <a:r>
              <a:rPr lang="en-GB">
                <a:latin typeface="Comic Sans MS"/>
                <a:ea typeface="Comic Sans MS"/>
                <a:cs typeface="Comic Sans MS"/>
                <a:sym typeface="Comic Sans MS"/>
              </a:rPr>
              <a:t>Times Tables Parent Information Session</a:t>
            </a:r>
            <a:endParaRPr>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ts val="1800"/>
              <a:buNone/>
            </a:pPr>
            <a:r>
              <a:rPr lang="en-GB">
                <a:latin typeface="Comic Sans MS"/>
                <a:ea typeface="Comic Sans MS"/>
                <a:cs typeface="Comic Sans MS"/>
                <a:sym typeface="Comic Sans MS"/>
              </a:rPr>
              <a:t>Spring Term </a:t>
            </a:r>
            <a:endParaRPr>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ts val="1800"/>
              <a:buNone/>
            </a:pPr>
            <a:r>
              <a:rPr lang="en-GB">
                <a:latin typeface="Comic Sans MS"/>
                <a:ea typeface="Comic Sans MS"/>
                <a:cs typeface="Comic Sans MS"/>
                <a:sym typeface="Comic Sans MS"/>
              </a:rPr>
              <a:t> 2025 </a:t>
            </a:r>
            <a:endParaRPr>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ts val="1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1800"/>
              <a:buNone/>
            </a:pPr>
            <a:r>
              <a:rPr lang="en-GB" sz="1800">
                <a:latin typeface="Comic Sans MS"/>
                <a:ea typeface="Comic Sans MS"/>
                <a:cs typeface="Comic Sans MS"/>
                <a:sym typeface="Comic Sans MS"/>
              </a:rPr>
              <a:t>Mrs C Pettifer – Assistant Headteacher, Maths Lead, NCETM Teaching for Mastery Specialist, LLME (Local Leader of Mathematics Education)</a:t>
            </a:r>
            <a:endParaRPr sz="18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p>
        </p:txBody>
      </p:sp>
      <p:pic>
        <p:nvPicPr>
          <p:cNvPr id="86" name="Google Shape;86;p1"/>
          <p:cNvPicPr preferRelativeResize="0"/>
          <p:nvPr/>
        </p:nvPicPr>
        <p:blipFill rotWithShape="1">
          <a:blip r:embed="rId3">
            <a:alphaModFix/>
          </a:blip>
          <a:srcRect b="0" l="0" r="0" t="0"/>
          <a:stretch/>
        </p:blipFill>
        <p:spPr>
          <a:xfrm>
            <a:off x="870039" y="816157"/>
            <a:ext cx="2055023" cy="2371180"/>
          </a:xfrm>
          <a:prstGeom prst="rect">
            <a:avLst/>
          </a:prstGeom>
          <a:noFill/>
          <a:ln>
            <a:noFill/>
          </a:ln>
        </p:spPr>
      </p:pic>
      <p:pic>
        <p:nvPicPr>
          <p:cNvPr id="87" name="Google Shape;87;p1"/>
          <p:cNvPicPr preferRelativeResize="0"/>
          <p:nvPr/>
        </p:nvPicPr>
        <p:blipFill rotWithShape="1">
          <a:blip r:embed="rId4">
            <a:alphaModFix/>
          </a:blip>
          <a:srcRect b="0" l="0" r="0" t="0"/>
          <a:stretch/>
        </p:blipFill>
        <p:spPr>
          <a:xfrm>
            <a:off x="9419543" y="816157"/>
            <a:ext cx="2000683" cy="237118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g32305fc0e22_0_0"/>
          <p:cNvSpPr txBox="1"/>
          <p:nvPr>
            <p:ph type="ctrTitle"/>
          </p:nvPr>
        </p:nvSpPr>
        <p:spPr>
          <a:xfrm>
            <a:off x="1524000" y="-103080"/>
            <a:ext cx="9144000" cy="13173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Before we start….</a:t>
            </a:r>
            <a:endParaRPr/>
          </a:p>
        </p:txBody>
      </p:sp>
      <p:sp>
        <p:nvSpPr>
          <p:cNvPr id="93" name="Google Shape;93;g32305fc0e22_0_0"/>
          <p:cNvSpPr txBox="1"/>
          <p:nvPr>
            <p:ph idx="1" type="subTitle"/>
          </p:nvPr>
        </p:nvSpPr>
        <p:spPr>
          <a:xfrm>
            <a:off x="1524000" y="3602038"/>
            <a:ext cx="9144000" cy="1655700"/>
          </a:xfrm>
          <a:prstGeom prst="rect">
            <a:avLst/>
          </a:prstGeom>
        </p:spPr>
        <p:txBody>
          <a:bodyPr anchorCtr="0" anchor="t" bIns="45700" lIns="91425" spcFirstLastPara="1" rIns="91425" wrap="square" tIns="45700">
            <a:normAutofit/>
          </a:bodyPr>
          <a:lstStyle/>
          <a:p>
            <a:pPr indent="0" lvl="0" marL="0" rtl="0" algn="ctr">
              <a:spcBef>
                <a:spcPts val="1000"/>
              </a:spcBef>
              <a:spcAft>
                <a:spcPts val="0"/>
              </a:spcAft>
              <a:buNone/>
            </a:pPr>
            <a:r>
              <a:t/>
            </a:r>
            <a:endParaRPr/>
          </a:p>
        </p:txBody>
      </p:sp>
      <p:pic>
        <p:nvPicPr>
          <p:cNvPr id="94" name="Google Shape;94;g32305fc0e22_0_0"/>
          <p:cNvPicPr preferRelativeResize="0"/>
          <p:nvPr/>
        </p:nvPicPr>
        <p:blipFill>
          <a:blip r:embed="rId3">
            <a:alphaModFix/>
          </a:blip>
          <a:stretch>
            <a:fillRect/>
          </a:stretch>
        </p:blipFill>
        <p:spPr>
          <a:xfrm>
            <a:off x="8443150" y="112425"/>
            <a:ext cx="3625175" cy="1266225"/>
          </a:xfrm>
          <a:prstGeom prst="rect">
            <a:avLst/>
          </a:prstGeom>
          <a:noFill/>
          <a:ln>
            <a:noFill/>
          </a:ln>
        </p:spPr>
      </p:pic>
      <p:pic>
        <p:nvPicPr>
          <p:cNvPr id="95" name="Google Shape;95;g32305fc0e22_0_0"/>
          <p:cNvPicPr preferRelativeResize="0"/>
          <p:nvPr/>
        </p:nvPicPr>
        <p:blipFill>
          <a:blip r:embed="rId4">
            <a:alphaModFix/>
          </a:blip>
          <a:stretch>
            <a:fillRect/>
          </a:stretch>
        </p:blipFill>
        <p:spPr>
          <a:xfrm>
            <a:off x="670149" y="1214237"/>
            <a:ext cx="9852976" cy="5477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g32305fc0e22_0_6"/>
          <p:cNvSpPr txBox="1"/>
          <p:nvPr>
            <p:ph type="ctrTitle"/>
          </p:nvPr>
        </p:nvSpPr>
        <p:spPr>
          <a:xfrm>
            <a:off x="1524000" y="1122363"/>
            <a:ext cx="9144000" cy="2387700"/>
          </a:xfrm>
          <a:prstGeom prst="rect">
            <a:avLst/>
          </a:prstGeom>
        </p:spPr>
        <p:txBody>
          <a:bodyPr anchorCtr="0" anchor="b" bIns="45700" lIns="91425" spcFirstLastPara="1" rIns="91425" wrap="square" tIns="45700">
            <a:normAutofit/>
          </a:bodyPr>
          <a:lstStyle/>
          <a:p>
            <a:pPr indent="0" lvl="0" marL="0" rtl="0" algn="ctr">
              <a:spcBef>
                <a:spcPts val="0"/>
              </a:spcBef>
              <a:spcAft>
                <a:spcPts val="0"/>
              </a:spcAft>
              <a:buNone/>
            </a:pPr>
            <a:r>
              <a:t/>
            </a:r>
            <a:endParaRPr/>
          </a:p>
        </p:txBody>
      </p:sp>
      <p:sp>
        <p:nvSpPr>
          <p:cNvPr id="101" name="Google Shape;101;g32305fc0e22_0_6"/>
          <p:cNvSpPr txBox="1"/>
          <p:nvPr>
            <p:ph idx="1" type="subTitle"/>
          </p:nvPr>
        </p:nvSpPr>
        <p:spPr>
          <a:xfrm>
            <a:off x="1524000" y="3602038"/>
            <a:ext cx="9144000" cy="1655700"/>
          </a:xfrm>
          <a:prstGeom prst="rect">
            <a:avLst/>
          </a:prstGeom>
        </p:spPr>
        <p:txBody>
          <a:bodyPr anchorCtr="0" anchor="t" bIns="45700" lIns="91425" spcFirstLastPara="1" rIns="91425" wrap="square" tIns="45700">
            <a:normAutofit/>
          </a:bodyPr>
          <a:lstStyle/>
          <a:p>
            <a:pPr indent="0" lvl="0" marL="0" rtl="0" algn="ctr">
              <a:spcBef>
                <a:spcPts val="1000"/>
              </a:spcBef>
              <a:spcAft>
                <a:spcPts val="0"/>
              </a:spcAft>
              <a:buNone/>
            </a:pPr>
            <a:r>
              <a:t/>
            </a:r>
            <a:endParaRPr/>
          </a:p>
        </p:txBody>
      </p:sp>
      <p:pic>
        <p:nvPicPr>
          <p:cNvPr id="102" name="Google Shape;102;g32305fc0e22_0_6"/>
          <p:cNvPicPr preferRelativeResize="0"/>
          <p:nvPr/>
        </p:nvPicPr>
        <p:blipFill>
          <a:blip r:embed="rId3">
            <a:alphaModFix/>
          </a:blip>
          <a:stretch>
            <a:fillRect/>
          </a:stretch>
        </p:blipFill>
        <p:spPr>
          <a:xfrm>
            <a:off x="885825" y="1038225"/>
            <a:ext cx="10420350" cy="4781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45454"/>
              <a:buNone/>
            </a:pPr>
            <a:r>
              <a:rPr b="1" lang="en-GB"/>
              <a:t>What correlation is there between scores on the MTC and KS2 SATS tests?</a:t>
            </a:r>
            <a:br>
              <a:rPr lang="en-GB"/>
            </a:br>
            <a:endParaRPr/>
          </a:p>
        </p:txBody>
      </p:sp>
      <p:sp>
        <p:nvSpPr>
          <p:cNvPr id="108" name="Google Shape;108;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342900" lvl="0" marL="457200" rtl="0" algn="l">
              <a:lnSpc>
                <a:spcPct val="90000"/>
              </a:lnSpc>
              <a:spcBef>
                <a:spcPts val="1000"/>
              </a:spcBef>
              <a:spcAft>
                <a:spcPts val="0"/>
              </a:spcAft>
              <a:buSzPct val="75630"/>
              <a:buChar char="•"/>
            </a:pPr>
            <a:r>
              <a:rPr lang="en-GB"/>
              <a:t>Pupils who scored 19 or above (out of 25) on the Year 4 MTC almost all achieved the expected standard in the KS2 SATS. </a:t>
            </a:r>
            <a:endParaRPr/>
          </a:p>
          <a:p>
            <a:pPr indent="-342900" lvl="0" marL="457200" rtl="0" algn="l">
              <a:lnSpc>
                <a:spcPct val="90000"/>
              </a:lnSpc>
              <a:spcBef>
                <a:spcPts val="1000"/>
              </a:spcBef>
              <a:spcAft>
                <a:spcPts val="0"/>
              </a:spcAft>
              <a:buSzPct val="75630"/>
              <a:buChar char="•"/>
            </a:pPr>
            <a:r>
              <a:rPr lang="en-GB"/>
              <a:t>Of those who scored 13 or below on the MTC, almost none achieved the expected standard in the SATS.</a:t>
            </a:r>
            <a:endParaRPr/>
          </a:p>
          <a:p>
            <a:pPr indent="-342900" lvl="0" marL="457200" rtl="0" algn="l">
              <a:lnSpc>
                <a:spcPct val="90000"/>
              </a:lnSpc>
              <a:spcBef>
                <a:spcPts val="1000"/>
              </a:spcBef>
              <a:spcAft>
                <a:spcPts val="0"/>
              </a:spcAft>
              <a:buSzPct val="75630"/>
              <a:buChar char="•"/>
            </a:pPr>
            <a:r>
              <a:rPr lang="en-GB"/>
              <a:t>Of those scoring between 14 and 18 marks on the MTC, about half of the pupils achieved the expected KS2 standard.</a:t>
            </a:r>
            <a:endParaRPr/>
          </a:p>
          <a:p>
            <a:pPr indent="-342900" lvl="0" marL="457200" rtl="0" algn="l">
              <a:lnSpc>
                <a:spcPct val="90000"/>
              </a:lnSpc>
              <a:spcBef>
                <a:spcPts val="1000"/>
              </a:spcBef>
              <a:spcAft>
                <a:spcPts val="0"/>
              </a:spcAft>
              <a:buSzPct val="75630"/>
              <a:buChar char="•"/>
            </a:pPr>
            <a:r>
              <a:rPr lang="en-GB"/>
              <a:t>The mean score of those with full marks in the MTC was 110.</a:t>
            </a:r>
            <a:endParaRPr/>
          </a:p>
          <a:p>
            <a:pPr indent="0" lvl="0" marL="114300" rtl="0" algn="l">
              <a:lnSpc>
                <a:spcPct val="90000"/>
              </a:lnSpc>
              <a:spcBef>
                <a:spcPts val="1000"/>
              </a:spcBef>
              <a:spcAft>
                <a:spcPts val="0"/>
              </a:spcAft>
              <a:buSzPct val="75630"/>
              <a:buNone/>
            </a:pPr>
            <a:r>
              <a:t/>
            </a:r>
            <a:endParaRPr/>
          </a:p>
          <a:p>
            <a:pPr indent="0" lvl="0" marL="114300" rtl="0" algn="l">
              <a:lnSpc>
                <a:spcPct val="90000"/>
              </a:lnSpc>
              <a:spcBef>
                <a:spcPts val="1000"/>
              </a:spcBef>
              <a:spcAft>
                <a:spcPts val="0"/>
              </a:spcAft>
              <a:buSzPct val="75630"/>
              <a:buNone/>
            </a:pPr>
            <a:r>
              <a:rPr lang="en-GB"/>
              <a:t>This might suggest that it is possible to predict at the end of Year 4 (with a reasonable degree of certainty) which pupils are likely to achieve the expected standard at the end of Year 6.</a:t>
            </a:r>
            <a:endParaRPr/>
          </a:p>
          <a:p>
            <a:pPr indent="0" lvl="0" marL="114300" rtl="0" algn="l">
              <a:lnSpc>
                <a:spcPct val="90000"/>
              </a:lnSpc>
              <a:spcBef>
                <a:spcPts val="1000"/>
              </a:spcBef>
              <a:spcAft>
                <a:spcPts val="0"/>
              </a:spcAft>
              <a:buSzPct val="75630"/>
              <a:buNone/>
            </a:pPr>
            <a:r>
              <a:rPr b="1" lang="en-GB"/>
              <a:t>Mark Dawes, Cambridge Maths Hub, </a:t>
            </a:r>
            <a:r>
              <a:rPr b="1" lang="en-GB" u="sng">
                <a:solidFill>
                  <a:schemeClr val="hlink"/>
                </a:solidFill>
                <a:hlinkClick r:id="rId3"/>
              </a:rPr>
              <a:t>Multiplication Tables: from Year 4 to Year 7</a:t>
            </a:r>
            <a:r>
              <a:rPr b="1" lang="en-GB"/>
              <a:t> December 2024</a:t>
            </a:r>
            <a:endParaRPr b="1"/>
          </a:p>
          <a:p>
            <a:pPr indent="-228600" lvl="0" marL="457200" rtl="0" algn="l">
              <a:lnSpc>
                <a:spcPct val="90000"/>
              </a:lnSpc>
              <a:spcBef>
                <a:spcPts val="1000"/>
              </a:spcBef>
              <a:spcAft>
                <a:spcPts val="0"/>
              </a:spcAft>
              <a:buClr>
                <a:schemeClr val="dk1"/>
              </a:buClr>
              <a:buSzPct val="7563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1"/>
          <p:cNvSpPr txBox="1"/>
          <p:nvPr>
            <p:ph idx="1" type="body"/>
          </p:nvPr>
        </p:nvSpPr>
        <p:spPr>
          <a:xfrm>
            <a:off x="838200" y="1529292"/>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chemeClr val="dk1"/>
              </a:buClr>
              <a:buSzPct val="100000"/>
              <a:buNone/>
            </a:pPr>
            <a:r>
              <a:rPr lang="en-GB" sz="4400"/>
              <a:t>Children who are not </a:t>
            </a:r>
            <a:r>
              <a:rPr lang="en-GB" sz="4400" u="sng"/>
              <a:t>fluent</a:t>
            </a:r>
            <a:r>
              <a:rPr lang="en-GB" sz="4400"/>
              <a:t> in their times tables by the end of Year 4 will struggle to access the Year 5 and Year 6 curriculum, making learning new skills and concepts far more difficult.</a:t>
            </a:r>
            <a:endParaRPr sz="4400"/>
          </a:p>
          <a:p>
            <a:pPr indent="0" lvl="0" marL="0" rtl="0" algn="ctr">
              <a:lnSpc>
                <a:spcPct val="90000"/>
              </a:lnSpc>
              <a:spcBef>
                <a:spcPts val="0"/>
              </a:spcBef>
              <a:spcAft>
                <a:spcPts val="0"/>
              </a:spcAft>
              <a:buClr>
                <a:schemeClr val="dk1"/>
              </a:buClr>
              <a:buSzPct val="100000"/>
              <a:buNone/>
            </a:pPr>
            <a:r>
              <a:t/>
            </a:r>
            <a:endParaRPr sz="4400"/>
          </a:p>
          <a:p>
            <a:pPr indent="0" lvl="0" marL="0" rtl="0" algn="ctr">
              <a:lnSpc>
                <a:spcPct val="90000"/>
              </a:lnSpc>
              <a:spcBef>
                <a:spcPts val="0"/>
              </a:spcBef>
              <a:spcAft>
                <a:spcPts val="0"/>
              </a:spcAft>
              <a:buClr>
                <a:schemeClr val="dk1"/>
              </a:buClr>
              <a:buSzPct val="100000"/>
              <a:buNone/>
            </a:pPr>
            <a:r>
              <a:rPr lang="en-GB" sz="4400"/>
              <a:t>Professor Jenny Field: ‘the ability to retrieve some basic mathematical facts without effort, including times tables, decreases cognitive load’.</a:t>
            </a:r>
            <a:endParaRPr sz="4400"/>
          </a:p>
          <a:p>
            <a:pPr indent="0" lvl="0" marL="0" rtl="0" algn="ctr">
              <a:lnSpc>
                <a:spcPct val="90000"/>
              </a:lnSpc>
              <a:spcBef>
                <a:spcPts val="0"/>
              </a:spcBef>
              <a:spcAft>
                <a:spcPts val="0"/>
              </a:spcAft>
              <a:buClr>
                <a:schemeClr val="dk1"/>
              </a:buClr>
              <a:buSzPct val="100000"/>
              <a:buNone/>
            </a:pPr>
            <a:r>
              <a:t/>
            </a:r>
            <a:endParaRPr sz="4400"/>
          </a:p>
          <a:p>
            <a:pPr indent="0" lvl="0" marL="0" rtl="0" algn="ctr">
              <a:lnSpc>
                <a:spcPct val="90000"/>
              </a:lnSpc>
              <a:spcBef>
                <a:spcPts val="0"/>
              </a:spcBef>
              <a:spcAft>
                <a:spcPts val="0"/>
              </a:spcAft>
              <a:buClr>
                <a:schemeClr val="dk1"/>
              </a:buClr>
              <a:buSzPct val="183333"/>
              <a:buNone/>
            </a:pPr>
            <a:r>
              <a:rPr lang="en-GB" sz="2400"/>
              <a:t>Here are some example questions from the KS2 SATs to illustrate this: </a:t>
            </a:r>
            <a:endParaRPr sz="24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descr="A screenshot of a cell phone&#10;&#10;Description generated with very high confidence" id="118" name="Google Shape;118;p2"/>
          <p:cNvPicPr preferRelativeResize="0"/>
          <p:nvPr/>
        </p:nvPicPr>
        <p:blipFill rotWithShape="1">
          <a:blip r:embed="rId3">
            <a:alphaModFix/>
          </a:blip>
          <a:srcRect b="0" l="0" r="0" t="0"/>
          <a:stretch/>
        </p:blipFill>
        <p:spPr>
          <a:xfrm>
            <a:off x="1856509" y="318594"/>
            <a:ext cx="9379526" cy="5638921"/>
          </a:xfrm>
          <a:prstGeom prst="rect">
            <a:avLst/>
          </a:prstGeom>
          <a:noFill/>
          <a:ln>
            <a:noFill/>
          </a:ln>
        </p:spPr>
      </p:pic>
      <p:sp>
        <p:nvSpPr>
          <p:cNvPr id="119" name="Google Shape;119;p2"/>
          <p:cNvSpPr txBox="1"/>
          <p:nvPr/>
        </p:nvSpPr>
        <p:spPr>
          <a:xfrm>
            <a:off x="8301567" y="4861983"/>
            <a:ext cx="274320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What is the area of the white square?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descr="A screenshot of a cell phone&#10;&#10;Description generated with very high confidence" id="124" name="Google Shape;124;p3"/>
          <p:cNvPicPr preferRelativeResize="0"/>
          <p:nvPr>
            <p:ph idx="1" type="body"/>
          </p:nvPr>
        </p:nvPicPr>
        <p:blipFill rotWithShape="1">
          <a:blip r:embed="rId3">
            <a:alphaModFix/>
          </a:blip>
          <a:srcRect b="0" l="0" r="0" t="0"/>
          <a:stretch/>
        </p:blipFill>
        <p:spPr>
          <a:xfrm>
            <a:off x="3818992" y="-39158"/>
            <a:ext cx="4548244" cy="674952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descr="A screenshot of a cell phone&#10;&#10;Description generated with high confidence" id="129" name="Google Shape;129;p4"/>
          <p:cNvPicPr preferRelativeResize="0"/>
          <p:nvPr/>
        </p:nvPicPr>
        <p:blipFill rotWithShape="1">
          <a:blip r:embed="rId3">
            <a:alphaModFix/>
          </a:blip>
          <a:srcRect b="0" l="0" r="0" t="0"/>
          <a:stretch/>
        </p:blipFill>
        <p:spPr>
          <a:xfrm>
            <a:off x="699655" y="133751"/>
            <a:ext cx="10792690" cy="647966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Times Tables are vital to the curriculum throughout school</a:t>
            </a:r>
            <a:endParaRPr/>
          </a:p>
        </p:txBody>
      </p:sp>
      <p:sp>
        <p:nvSpPr>
          <p:cNvPr id="135" name="Google Shape;135;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sz="2400" u="sng">
                <a:latin typeface="Comic Sans MS"/>
                <a:ea typeface="Comic Sans MS"/>
                <a:cs typeface="Comic Sans MS"/>
                <a:sym typeface="Comic Sans MS"/>
              </a:rPr>
              <a:t>Reception and Year 1</a:t>
            </a:r>
            <a:endParaRPr/>
          </a:p>
          <a:p>
            <a:pPr indent="0" lvl="0" marL="0" rtl="0" algn="ctr">
              <a:lnSpc>
                <a:spcPct val="90000"/>
              </a:lnSpc>
              <a:spcBef>
                <a:spcPts val="1000"/>
              </a:spcBef>
              <a:spcAft>
                <a:spcPts val="0"/>
              </a:spcAft>
              <a:buClr>
                <a:schemeClr val="dk1"/>
              </a:buClr>
              <a:buSzPts val="2400"/>
              <a:buNone/>
            </a:pPr>
            <a:r>
              <a:rPr lang="en-GB" sz="2400">
                <a:latin typeface="Comic Sans MS"/>
                <a:ea typeface="Comic Sans MS"/>
                <a:cs typeface="Comic Sans MS"/>
                <a:sym typeface="Comic Sans MS"/>
              </a:rPr>
              <a:t>Some children may start grouping objects in twos</a:t>
            </a:r>
            <a:endParaRPr/>
          </a:p>
          <a:p>
            <a:pPr indent="0" lvl="0" marL="0" rtl="0" algn="ctr">
              <a:lnSpc>
                <a:spcPct val="90000"/>
              </a:lnSpc>
              <a:spcBef>
                <a:spcPts val="1000"/>
              </a:spcBef>
              <a:spcAft>
                <a:spcPts val="0"/>
              </a:spcAft>
              <a:buClr>
                <a:schemeClr val="dk1"/>
              </a:buClr>
              <a:buSzPts val="2400"/>
              <a:buNone/>
            </a:pPr>
            <a:r>
              <a:rPr lang="en-GB" sz="2400">
                <a:latin typeface="Comic Sans MS"/>
                <a:ea typeface="Comic Sans MS"/>
                <a:cs typeface="Comic Sans MS"/>
                <a:sym typeface="Comic Sans MS"/>
              </a:rPr>
              <a:t>Some children may count on or back in fives and tens</a:t>
            </a:r>
            <a:endParaRPr/>
          </a:p>
        </p:txBody>
      </p:sp>
      <p:pic>
        <p:nvPicPr>
          <p:cNvPr descr="A picture containing queen, photo, covered, many&#10;&#10;Description generated with very high confidence" id="136" name="Google Shape;136;p5"/>
          <p:cNvPicPr preferRelativeResize="0"/>
          <p:nvPr/>
        </p:nvPicPr>
        <p:blipFill rotWithShape="1">
          <a:blip r:embed="rId3">
            <a:alphaModFix/>
          </a:blip>
          <a:srcRect b="0" l="0" r="0" t="0"/>
          <a:stretch/>
        </p:blipFill>
        <p:spPr>
          <a:xfrm>
            <a:off x="4172549" y="3168864"/>
            <a:ext cx="3835400" cy="343719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Times Tables are vital to the curriculum throughout school</a:t>
            </a:r>
            <a:endParaRPr>
              <a:latin typeface="Comic Sans MS"/>
              <a:ea typeface="Comic Sans MS"/>
              <a:cs typeface="Comic Sans MS"/>
              <a:sym typeface="Comic Sans MS"/>
            </a:endParaRPr>
          </a:p>
        </p:txBody>
      </p:sp>
      <p:sp>
        <p:nvSpPr>
          <p:cNvPr id="142" name="Google Shape;142;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sz="2400" u="sng">
                <a:latin typeface="Comic Sans MS"/>
                <a:ea typeface="Comic Sans MS"/>
                <a:cs typeface="Comic Sans MS"/>
                <a:sym typeface="Comic Sans MS"/>
              </a:rPr>
              <a:t>Year 2</a:t>
            </a:r>
            <a:endParaRPr/>
          </a:p>
          <a:p>
            <a:pPr indent="0" lvl="0" marL="0" rtl="0" algn="ctr">
              <a:lnSpc>
                <a:spcPct val="90000"/>
              </a:lnSpc>
              <a:spcBef>
                <a:spcPts val="1000"/>
              </a:spcBef>
              <a:spcAft>
                <a:spcPts val="0"/>
              </a:spcAft>
              <a:buClr>
                <a:schemeClr val="dk1"/>
              </a:buClr>
              <a:buSzPts val="2400"/>
              <a:buNone/>
            </a:pPr>
            <a:r>
              <a:rPr i="1" lang="en-GB" sz="2400">
                <a:latin typeface="Comic Sans MS"/>
                <a:ea typeface="Comic Sans MS"/>
                <a:cs typeface="Comic Sans MS"/>
                <a:sym typeface="Comic Sans MS"/>
              </a:rPr>
              <a:t>Know and recall multiplication and division facts for 2,5 and 10s</a:t>
            </a:r>
            <a:endParaRPr/>
          </a:p>
          <a:p>
            <a:pPr indent="0" lvl="0" marL="0" rtl="0" algn="ctr">
              <a:lnSpc>
                <a:spcPct val="90000"/>
              </a:lnSpc>
              <a:spcBef>
                <a:spcPts val="1000"/>
              </a:spcBef>
              <a:spcAft>
                <a:spcPts val="0"/>
              </a:spcAft>
              <a:buClr>
                <a:schemeClr val="dk1"/>
              </a:buClr>
              <a:buSzPts val="2400"/>
              <a:buNone/>
            </a:pPr>
            <a:r>
              <a:t/>
            </a:r>
            <a:endParaRPr sz="24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4400"/>
              <a:buNone/>
            </a:pPr>
            <a:r>
              <a:rPr lang="en-GB" sz="4400">
                <a:latin typeface="Comic Sans MS"/>
                <a:ea typeface="Comic Sans MS"/>
                <a:cs typeface="Comic Sans MS"/>
                <a:sym typeface="Comic Sans MS"/>
              </a:rPr>
              <a:t>2 x 5 = 10</a:t>
            </a:r>
            <a:endParaRPr/>
          </a:p>
          <a:p>
            <a:pPr indent="0" lvl="0" marL="0" rtl="0" algn="ctr">
              <a:lnSpc>
                <a:spcPct val="90000"/>
              </a:lnSpc>
              <a:spcBef>
                <a:spcPts val="1000"/>
              </a:spcBef>
              <a:spcAft>
                <a:spcPts val="0"/>
              </a:spcAft>
              <a:buClr>
                <a:schemeClr val="dk1"/>
              </a:buClr>
              <a:buSzPts val="4400"/>
              <a:buNone/>
            </a:pPr>
            <a:r>
              <a:rPr lang="en-GB" sz="4400">
                <a:latin typeface="Comic Sans MS"/>
                <a:ea typeface="Comic Sans MS"/>
                <a:cs typeface="Comic Sans MS"/>
                <a:sym typeface="Comic Sans MS"/>
              </a:rPr>
              <a:t>5 x 2 = 10</a:t>
            </a:r>
            <a:endParaRPr/>
          </a:p>
          <a:p>
            <a:pPr indent="0" lvl="0" marL="0" rtl="0" algn="ctr">
              <a:lnSpc>
                <a:spcPct val="90000"/>
              </a:lnSpc>
              <a:spcBef>
                <a:spcPts val="1000"/>
              </a:spcBef>
              <a:spcAft>
                <a:spcPts val="0"/>
              </a:spcAft>
              <a:buClr>
                <a:schemeClr val="dk1"/>
              </a:buClr>
              <a:buSzPts val="4400"/>
              <a:buNone/>
            </a:pPr>
            <a:r>
              <a:rPr lang="en-GB" sz="4400">
                <a:latin typeface="Comic Sans MS"/>
                <a:ea typeface="Comic Sans MS"/>
                <a:cs typeface="Comic Sans MS"/>
                <a:sym typeface="Comic Sans MS"/>
              </a:rPr>
              <a:t>10 ÷ 2 = 5</a:t>
            </a:r>
            <a:endParaRPr/>
          </a:p>
          <a:p>
            <a:pPr indent="0" lvl="0" marL="0" rtl="0" algn="ctr">
              <a:lnSpc>
                <a:spcPct val="90000"/>
              </a:lnSpc>
              <a:spcBef>
                <a:spcPts val="1000"/>
              </a:spcBef>
              <a:spcAft>
                <a:spcPts val="0"/>
              </a:spcAft>
              <a:buClr>
                <a:schemeClr val="dk1"/>
              </a:buClr>
              <a:buSzPts val="4400"/>
              <a:buNone/>
            </a:pPr>
            <a:r>
              <a:rPr lang="en-GB" sz="4400">
                <a:latin typeface="Comic Sans MS"/>
                <a:ea typeface="Comic Sans MS"/>
                <a:cs typeface="Comic Sans MS"/>
                <a:sym typeface="Comic Sans MS"/>
              </a:rPr>
              <a:t>10 ÷ 5 = 2</a:t>
            </a:r>
            <a:endParaRPr sz="4400">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Times Tables are vital to the curriculum throughout school</a:t>
            </a:r>
            <a:endParaRPr>
              <a:latin typeface="Comic Sans MS"/>
              <a:ea typeface="Comic Sans MS"/>
              <a:cs typeface="Comic Sans MS"/>
              <a:sym typeface="Comic Sans MS"/>
            </a:endParaRPr>
          </a:p>
        </p:txBody>
      </p:sp>
      <p:sp>
        <p:nvSpPr>
          <p:cNvPr id="148" name="Google Shape;148;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None/>
            </a:pPr>
            <a:r>
              <a:rPr lang="en-GB" u="sng">
                <a:latin typeface="Comic Sans MS"/>
                <a:ea typeface="Comic Sans MS"/>
                <a:cs typeface="Comic Sans MS"/>
                <a:sym typeface="Comic Sans MS"/>
              </a:rPr>
              <a:t>Year 3</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rPr i="1" lang="en-GB">
                <a:latin typeface="Comic Sans MS"/>
                <a:ea typeface="Comic Sans MS"/>
                <a:cs typeface="Comic Sans MS"/>
                <a:sym typeface="Comic Sans MS"/>
              </a:rPr>
              <a:t>Know and recall multiplication and division facts for 3, 4 and 8</a:t>
            </a:r>
            <a:endParaRPr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rPr lang="en-GB">
                <a:latin typeface="Comic Sans MS"/>
                <a:ea typeface="Comic Sans MS"/>
                <a:cs typeface="Comic Sans MS"/>
                <a:sym typeface="Comic Sans MS"/>
              </a:rPr>
              <a:t>3 x 5 = 15</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rPr lang="en-GB">
                <a:latin typeface="Comic Sans MS"/>
                <a:ea typeface="Comic Sans MS"/>
                <a:cs typeface="Comic Sans MS"/>
                <a:sym typeface="Comic Sans MS"/>
              </a:rPr>
              <a:t>5 x 3 = 15</a:t>
            </a:r>
            <a:endParaRPr/>
          </a:p>
          <a:p>
            <a:pPr indent="0" lvl="0" marL="0" rtl="0" algn="ctr">
              <a:lnSpc>
                <a:spcPct val="90000"/>
              </a:lnSpc>
              <a:spcBef>
                <a:spcPts val="1000"/>
              </a:spcBef>
              <a:spcAft>
                <a:spcPts val="0"/>
              </a:spcAft>
              <a:buClr>
                <a:schemeClr val="dk1"/>
              </a:buClr>
              <a:buSzPts val="2800"/>
              <a:buNone/>
            </a:pPr>
            <a:r>
              <a:rPr lang="en-GB">
                <a:latin typeface="Comic Sans MS"/>
                <a:ea typeface="Comic Sans MS"/>
                <a:cs typeface="Comic Sans MS"/>
                <a:sym typeface="Comic Sans MS"/>
              </a:rPr>
              <a:t>15 ÷ 3 = 5</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rPr lang="en-GB">
                <a:latin typeface="Comic Sans MS"/>
                <a:ea typeface="Comic Sans MS"/>
                <a:cs typeface="Comic Sans MS"/>
                <a:sym typeface="Comic Sans MS"/>
              </a:rPr>
              <a:t>15 ÷ 5 = 3</a:t>
            </a:r>
            <a:endParaRPr/>
          </a:p>
          <a:p>
            <a:pPr indent="0" lvl="0" marL="0" rtl="0" algn="ctr">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4000"/>
              <a:buNone/>
            </a:pPr>
            <a:r>
              <a:rPr lang="en-GB" sz="4000">
                <a:latin typeface="Comic Sans MS"/>
                <a:ea typeface="Comic Sans MS"/>
                <a:cs typeface="Comic Sans MS"/>
                <a:sym typeface="Comic Sans MS"/>
              </a:rPr>
              <a:t>24 x 3 </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2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Times Tables are vital to the curriculum throughout school</a:t>
            </a:r>
            <a:endParaRPr>
              <a:latin typeface="Comic Sans MS"/>
              <a:ea typeface="Comic Sans MS"/>
              <a:cs typeface="Comic Sans MS"/>
              <a:sym typeface="Comic Sans MS"/>
            </a:endParaRPr>
          </a:p>
        </p:txBody>
      </p:sp>
      <p:sp>
        <p:nvSpPr>
          <p:cNvPr id="154" name="Google Shape;154;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chemeClr val="dk1"/>
              </a:buClr>
              <a:buSzPct val="100000"/>
              <a:buNone/>
            </a:pPr>
            <a:r>
              <a:rPr lang="en-GB" u="sng">
                <a:latin typeface="Comic Sans MS"/>
                <a:ea typeface="Comic Sans MS"/>
                <a:cs typeface="Comic Sans MS"/>
                <a:sym typeface="Comic Sans MS"/>
              </a:rPr>
              <a:t>Year 4</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i="1" lang="en-GB">
                <a:latin typeface="Comic Sans MS"/>
                <a:ea typeface="Comic Sans MS"/>
                <a:cs typeface="Comic Sans MS"/>
                <a:sym typeface="Comic Sans MS"/>
              </a:rPr>
              <a:t>Know and recall multiplication and division facts for 6, 7, 9, 11 and 12</a:t>
            </a:r>
            <a:endParaRPr i="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3 x 12 = 36</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12 x 3 = 36</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36 ÷ 3 = 12</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36 ÷ 12 = 3</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274 x 7</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673 ÷ 7</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23 x 10 x 3</a:t>
            </a:r>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omic Sans MS"/>
              <a:buNone/>
            </a:pPr>
            <a:r>
              <a:rPr lang="en-GB" sz="3600">
                <a:latin typeface="Comic Sans MS"/>
                <a:ea typeface="Comic Sans MS"/>
                <a:cs typeface="Comic Sans MS"/>
                <a:sym typeface="Comic Sans MS"/>
              </a:rPr>
              <a:t>Times Tables are vital to the curriculum throughout school</a:t>
            </a:r>
            <a:endParaRPr sz="3600">
              <a:latin typeface="Comic Sans MS"/>
              <a:ea typeface="Comic Sans MS"/>
              <a:cs typeface="Comic Sans MS"/>
              <a:sym typeface="Comic Sans MS"/>
            </a:endParaRPr>
          </a:p>
        </p:txBody>
      </p:sp>
      <p:sp>
        <p:nvSpPr>
          <p:cNvPr id="160" name="Google Shape;160;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rPr lang="en-GB" sz="2400" u="sng">
                <a:latin typeface="Comic Sans MS"/>
                <a:ea typeface="Comic Sans MS"/>
                <a:cs typeface="Comic Sans MS"/>
                <a:sym typeface="Comic Sans MS"/>
              </a:rPr>
              <a:t>Year 5</a:t>
            </a:r>
            <a:endParaRPr sz="24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sz="2400">
                <a:latin typeface="Comic Sans MS"/>
                <a:ea typeface="Comic Sans MS"/>
                <a:cs typeface="Comic Sans MS"/>
                <a:sym typeface="Comic Sans MS"/>
              </a:rPr>
              <a:t>Children are expected to be fluent in their times tables up to 12x by the end of Year 4.</a:t>
            </a:r>
            <a:endParaRPr/>
          </a:p>
          <a:p>
            <a:pPr indent="0" lvl="0" marL="0" rtl="0" algn="ctr">
              <a:lnSpc>
                <a:spcPct val="90000"/>
              </a:lnSpc>
              <a:spcBef>
                <a:spcPts val="1000"/>
              </a:spcBef>
              <a:spcAft>
                <a:spcPts val="0"/>
              </a:spcAft>
              <a:buClr>
                <a:schemeClr val="dk1"/>
              </a:buClr>
              <a:buSzPct val="100000"/>
              <a:buNone/>
            </a:pPr>
            <a:r>
              <a:t/>
            </a:r>
            <a:endParaRPr sz="2400">
              <a:latin typeface="Comic Sans MS"/>
              <a:ea typeface="Comic Sans MS"/>
              <a:cs typeface="Comic Sans MS"/>
              <a:sym typeface="Comic Sans MS"/>
            </a:endParaRPr>
          </a:p>
          <a:p>
            <a:pPr indent="-228600" lvl="0" marL="228600" rtl="0" algn="ctr">
              <a:lnSpc>
                <a:spcPct val="90000"/>
              </a:lnSpc>
              <a:spcBef>
                <a:spcPts val="1000"/>
              </a:spcBef>
              <a:spcAft>
                <a:spcPts val="0"/>
              </a:spcAft>
              <a:buClr>
                <a:schemeClr val="dk1"/>
              </a:buClr>
              <a:buSzPct val="100000"/>
              <a:buChar char="•"/>
            </a:pPr>
            <a:r>
              <a:rPr i="1" lang="en-GB" sz="2400">
                <a:latin typeface="Comic Sans MS"/>
                <a:ea typeface="Comic Sans MS"/>
                <a:cs typeface="Comic Sans MS"/>
                <a:sym typeface="Comic Sans MS"/>
              </a:rPr>
              <a:t>Know and recall squared and cubed numbers ( 3 x 3 , 3 x 3 x 3) </a:t>
            </a:r>
            <a:endParaRPr/>
          </a:p>
          <a:p>
            <a:pPr indent="-228600" lvl="0" marL="228600" rtl="0" algn="ctr">
              <a:lnSpc>
                <a:spcPct val="90000"/>
              </a:lnSpc>
              <a:spcBef>
                <a:spcPts val="1000"/>
              </a:spcBef>
              <a:spcAft>
                <a:spcPts val="0"/>
              </a:spcAft>
              <a:buClr>
                <a:schemeClr val="dk1"/>
              </a:buClr>
              <a:buSzPct val="100000"/>
              <a:buChar char="•"/>
            </a:pPr>
            <a:r>
              <a:rPr lang="en-GB" sz="2400">
                <a:latin typeface="Comic Sans MS"/>
                <a:ea typeface="Comic Sans MS"/>
                <a:cs typeface="Comic Sans MS"/>
                <a:sym typeface="Comic Sans MS"/>
              </a:rPr>
              <a:t>4,623 x 45</a:t>
            </a:r>
            <a:endParaRPr/>
          </a:p>
          <a:p>
            <a:pPr indent="-228600" lvl="0" marL="228600" rtl="0" algn="ctr">
              <a:lnSpc>
                <a:spcPct val="90000"/>
              </a:lnSpc>
              <a:spcBef>
                <a:spcPts val="1000"/>
              </a:spcBef>
              <a:spcAft>
                <a:spcPts val="0"/>
              </a:spcAft>
              <a:buClr>
                <a:schemeClr val="dk1"/>
              </a:buClr>
              <a:buSzPct val="100000"/>
              <a:buChar char="•"/>
            </a:pPr>
            <a:r>
              <a:rPr lang="en-GB" sz="2400">
                <a:latin typeface="Comic Sans MS"/>
                <a:ea typeface="Comic Sans MS"/>
                <a:cs typeface="Comic Sans MS"/>
                <a:sym typeface="Comic Sans MS"/>
              </a:rPr>
              <a:t>4724 ÷ 8</a:t>
            </a:r>
            <a:endParaRPr sz="2400">
              <a:latin typeface="Comic Sans MS"/>
              <a:ea typeface="Comic Sans MS"/>
              <a:cs typeface="Comic Sans MS"/>
              <a:sym typeface="Comic Sans MS"/>
            </a:endParaRPr>
          </a:p>
          <a:p>
            <a:pPr indent="-228600" lvl="0" marL="228600" rtl="0" algn="ctr">
              <a:lnSpc>
                <a:spcPct val="90000"/>
              </a:lnSpc>
              <a:spcBef>
                <a:spcPts val="1000"/>
              </a:spcBef>
              <a:spcAft>
                <a:spcPts val="0"/>
              </a:spcAft>
              <a:buClr>
                <a:schemeClr val="dk1"/>
              </a:buClr>
              <a:buSzPct val="100000"/>
              <a:buChar char="•"/>
            </a:pPr>
            <a:r>
              <a:rPr lang="en-GB" sz="2400">
                <a:latin typeface="Comic Sans MS"/>
                <a:ea typeface="Comic Sans MS"/>
                <a:cs typeface="Comic Sans MS"/>
                <a:sym typeface="Comic Sans MS"/>
              </a:rPr>
              <a:t>40 x 700</a:t>
            </a:r>
            <a:endParaRPr/>
          </a:p>
          <a:p>
            <a:pPr indent="-228600" lvl="0" marL="228600" rtl="0" algn="ctr">
              <a:lnSpc>
                <a:spcPct val="90000"/>
              </a:lnSpc>
              <a:spcBef>
                <a:spcPts val="1000"/>
              </a:spcBef>
              <a:spcAft>
                <a:spcPts val="0"/>
              </a:spcAft>
              <a:buClr>
                <a:schemeClr val="dk1"/>
              </a:buClr>
              <a:buSzPct val="100000"/>
              <a:buChar char="•"/>
            </a:pPr>
            <a:r>
              <a:rPr lang="en-GB" sz="2400">
                <a:latin typeface="Comic Sans MS"/>
                <a:ea typeface="Comic Sans MS"/>
                <a:cs typeface="Comic Sans MS"/>
                <a:sym typeface="Comic Sans MS"/>
              </a:rPr>
              <a:t>5 x 90</a:t>
            </a:r>
            <a:endParaRPr/>
          </a:p>
          <a:p>
            <a:pPr indent="-228600" lvl="0" marL="228600" rtl="0" algn="ctr">
              <a:lnSpc>
                <a:spcPct val="90000"/>
              </a:lnSpc>
              <a:spcBef>
                <a:spcPts val="1000"/>
              </a:spcBef>
              <a:spcAft>
                <a:spcPts val="0"/>
              </a:spcAft>
              <a:buClr>
                <a:schemeClr val="dk1"/>
              </a:buClr>
              <a:buSzPct val="100000"/>
              <a:buChar char="•"/>
            </a:pPr>
            <a:r>
              <a:rPr lang="en-GB" sz="2400">
                <a:latin typeface="Comic Sans MS"/>
                <a:ea typeface="Comic Sans MS"/>
                <a:cs typeface="Comic Sans MS"/>
                <a:sym typeface="Comic Sans MS"/>
              </a:rPr>
              <a:t>What is one twelfth of 36?</a:t>
            </a:r>
            <a:endParaRPr/>
          </a:p>
          <a:p>
            <a:pPr indent="-228600" lvl="0" marL="228600" rtl="0" algn="ctr">
              <a:lnSpc>
                <a:spcPct val="90000"/>
              </a:lnSpc>
              <a:spcBef>
                <a:spcPts val="1000"/>
              </a:spcBef>
              <a:spcAft>
                <a:spcPts val="0"/>
              </a:spcAft>
              <a:buClr>
                <a:schemeClr val="dk1"/>
              </a:buClr>
              <a:buSzPct val="100000"/>
              <a:buChar char="•"/>
            </a:pPr>
            <a:r>
              <a:rPr lang="en-GB" sz="2400">
                <a:latin typeface="Comic Sans MS"/>
                <a:ea typeface="Comic Sans MS"/>
                <a:cs typeface="Comic Sans MS"/>
                <a:sym typeface="Comic Sans MS"/>
              </a:rPr>
              <a:t>Equivalent fractions</a:t>
            </a:r>
            <a:endParaRPr/>
          </a:p>
          <a:p>
            <a:pPr indent="0" lvl="0" marL="0" rtl="0" algn="ctr">
              <a:lnSpc>
                <a:spcPct val="90000"/>
              </a:lnSpc>
              <a:spcBef>
                <a:spcPts val="100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Comic Sans MS"/>
              <a:buNone/>
            </a:pPr>
            <a:r>
              <a:rPr lang="en-GB" sz="3200">
                <a:latin typeface="Comic Sans MS"/>
                <a:ea typeface="Comic Sans MS"/>
                <a:cs typeface="Comic Sans MS"/>
                <a:sym typeface="Comic Sans MS"/>
              </a:rPr>
              <a:t>Times Tables are vital to the curriculum throughout school</a:t>
            </a:r>
            <a:endParaRPr sz="4000">
              <a:latin typeface="Comic Sans MS"/>
              <a:ea typeface="Comic Sans MS"/>
              <a:cs typeface="Comic Sans MS"/>
              <a:sym typeface="Comic Sans MS"/>
            </a:endParaRPr>
          </a:p>
        </p:txBody>
      </p:sp>
      <p:sp>
        <p:nvSpPr>
          <p:cNvPr id="166" name="Google Shape;166;p10"/>
          <p:cNvSpPr txBox="1"/>
          <p:nvPr>
            <p:ph idx="1" type="body"/>
          </p:nvPr>
        </p:nvSpPr>
        <p:spPr>
          <a:xfrm>
            <a:off x="838200" y="1770706"/>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rPr lang="en-GB" u="sng">
                <a:latin typeface="Comic Sans MS"/>
                <a:ea typeface="Comic Sans MS"/>
                <a:cs typeface="Comic Sans MS"/>
                <a:sym typeface="Comic Sans MS"/>
              </a:rPr>
              <a:t>Year 6</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Children are expected to be fluent in their times tables up to 12x by the end of Year 4.</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3624 x 76</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3624 ÷ 65</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What is nine tenths of 70?</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What is 60% of 300?</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What is 71% of 1800?</a:t>
            </a:r>
            <a:endParaRPr/>
          </a:p>
          <a:p>
            <a:pPr indent="0" lvl="0" marL="0" rtl="0" algn="ctr">
              <a:lnSpc>
                <a:spcPct val="90000"/>
              </a:lnSpc>
              <a:spcBef>
                <a:spcPts val="1000"/>
              </a:spcBef>
              <a:spcAft>
                <a:spcPts val="0"/>
              </a:spcAft>
              <a:buClr>
                <a:schemeClr val="dk1"/>
              </a:buClr>
              <a:buSzPct val="100000"/>
              <a:buNone/>
            </a:pPr>
            <a:r>
              <a:rPr lang="en-GB">
                <a:latin typeface="Comic Sans MS"/>
                <a:ea typeface="Comic Sans MS"/>
                <a:cs typeface="Comic Sans MS"/>
                <a:sym typeface="Comic Sans MS"/>
              </a:rPr>
              <a:t>Ratio</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2"/>
          <p:cNvSpPr txBox="1"/>
          <p:nvPr>
            <p:ph idx="1" type="body"/>
          </p:nvPr>
        </p:nvSpPr>
        <p:spPr>
          <a:xfrm>
            <a:off x="774700" y="566208"/>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None/>
            </a:pPr>
            <a:r>
              <a:rPr i="1" lang="en-GB" sz="3600"/>
              <a:t>“Leaving primary school with a fundamental grasp of basic numeracy is as important as leaving being able to read. And just as the phonics check has helped more children learn to read, this will ensure more pupils know their times tables.”</a:t>
            </a:r>
            <a:endParaRPr sz="3600"/>
          </a:p>
          <a:p>
            <a:pPr indent="0" lvl="0" marL="0" rtl="0" algn="l">
              <a:lnSpc>
                <a:spcPct val="90000"/>
              </a:lnSpc>
              <a:spcBef>
                <a:spcPts val="1000"/>
              </a:spcBef>
              <a:spcAft>
                <a:spcPts val="0"/>
              </a:spcAft>
              <a:buClr>
                <a:schemeClr val="dk1"/>
              </a:buClr>
              <a:buSzPts val="3600"/>
              <a:buNone/>
            </a:pPr>
            <a:r>
              <a:t/>
            </a:r>
            <a:endParaRPr i="1" sz="3600"/>
          </a:p>
          <a:p>
            <a:pPr indent="0" lvl="0" marL="0" rtl="0" algn="l">
              <a:lnSpc>
                <a:spcPct val="90000"/>
              </a:lnSpc>
              <a:spcBef>
                <a:spcPts val="1000"/>
              </a:spcBef>
              <a:spcAft>
                <a:spcPts val="0"/>
              </a:spcAft>
              <a:buClr>
                <a:schemeClr val="dk1"/>
              </a:buClr>
              <a:buSzPts val="3600"/>
              <a:buNone/>
            </a:pPr>
            <a:r>
              <a:rPr i="1" lang="en-GB" sz="3600"/>
              <a:t>Nick Gibb, Schools Minister</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omic Sans MS"/>
              <a:buNone/>
            </a:pPr>
            <a:r>
              <a:rPr lang="en-GB" sz="4000">
                <a:latin typeface="Comic Sans MS"/>
                <a:ea typeface="Comic Sans MS"/>
                <a:cs typeface="Comic Sans MS"/>
                <a:sym typeface="Comic Sans MS"/>
              </a:rPr>
              <a:t>Year 4 Multiplication Tables Check (MTC) </a:t>
            </a:r>
            <a:endParaRPr>
              <a:latin typeface="Comic Sans MS"/>
              <a:ea typeface="Comic Sans MS"/>
              <a:cs typeface="Comic Sans MS"/>
              <a:sym typeface="Comic Sans MS"/>
            </a:endParaRPr>
          </a:p>
        </p:txBody>
      </p:sp>
      <p:sp>
        <p:nvSpPr>
          <p:cNvPr id="177" name="Google Shape;177;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1800"/>
              <a:buNone/>
            </a:pPr>
            <a:r>
              <a:rPr i="1" lang="en-GB" sz="1800">
                <a:latin typeface="Comic Sans MS"/>
                <a:ea typeface="Comic Sans MS"/>
                <a:cs typeface="Comic Sans MS"/>
                <a:sym typeface="Comic Sans MS"/>
              </a:rPr>
              <a:t>‘By the end of year 4, pupils should have memorised their multiplication tables up to and including the 12 multiplication table and show precision and fluency in their work’. </a:t>
            </a:r>
            <a:endParaRPr i="1" sz="1800">
              <a:latin typeface="Comic Sans MS"/>
              <a:ea typeface="Comic Sans MS"/>
              <a:cs typeface="Comic Sans MS"/>
              <a:sym typeface="Comic Sans MS"/>
            </a:endParaRPr>
          </a:p>
          <a:p>
            <a:pPr indent="-228600" lvl="0" marL="228600" rtl="0" algn="l">
              <a:lnSpc>
                <a:spcPct val="90000"/>
              </a:lnSpc>
              <a:spcBef>
                <a:spcPts val="1000"/>
              </a:spcBef>
              <a:spcAft>
                <a:spcPts val="0"/>
              </a:spcAft>
              <a:buClr>
                <a:schemeClr val="dk1"/>
              </a:buClr>
              <a:buSzPts val="1800"/>
              <a:buNone/>
            </a:pPr>
            <a:r>
              <a:rPr b="1" lang="en-GB" sz="1800">
                <a:latin typeface="Comic Sans MS"/>
                <a:ea typeface="Comic Sans MS"/>
                <a:cs typeface="Comic Sans MS"/>
                <a:sym typeface="Comic Sans MS"/>
              </a:rPr>
              <a:t>National Curriculum 2014</a:t>
            </a:r>
            <a:endParaRPr b="1" i="1" sz="1800">
              <a:latin typeface="Comic Sans MS"/>
              <a:ea typeface="Comic Sans MS"/>
              <a:cs typeface="Comic Sans MS"/>
              <a:sym typeface="Comic Sans MS"/>
            </a:endParaRPr>
          </a:p>
          <a:p>
            <a:pPr indent="-228600" lvl="0" marL="228600" rtl="0" algn="l">
              <a:lnSpc>
                <a:spcPct val="90000"/>
              </a:lnSpc>
              <a:spcBef>
                <a:spcPts val="1000"/>
              </a:spcBef>
              <a:spcAft>
                <a:spcPts val="0"/>
              </a:spcAft>
              <a:buClr>
                <a:schemeClr val="dk1"/>
              </a:buClr>
              <a:buSzPts val="1800"/>
              <a:buNone/>
            </a:pPr>
            <a:r>
              <a:rPr lang="en-GB" sz="2000">
                <a:latin typeface="Comic Sans MS"/>
                <a:ea typeface="Comic Sans MS"/>
                <a:cs typeface="Comic Sans MS"/>
                <a:sym typeface="Comic Sans MS"/>
              </a:rPr>
              <a:t>The MTC is a new statutory KS2 assessment to be taken by pupils at the end of Year 4. This sits alongside the existing end of KS2 SATs assessments in Year 6. </a:t>
            </a:r>
            <a:endParaRPr sz="2000">
              <a:latin typeface="Comic Sans MS"/>
              <a:ea typeface="Comic Sans MS"/>
              <a:cs typeface="Comic Sans MS"/>
              <a:sym typeface="Comic Sans MS"/>
            </a:endParaRPr>
          </a:p>
          <a:p>
            <a:pPr indent="-228600" lvl="0" marL="228600" rtl="0" algn="l">
              <a:lnSpc>
                <a:spcPct val="90000"/>
              </a:lnSpc>
              <a:spcBef>
                <a:spcPts val="1000"/>
              </a:spcBef>
              <a:spcAft>
                <a:spcPts val="0"/>
              </a:spcAft>
              <a:buClr>
                <a:schemeClr val="dk1"/>
              </a:buClr>
              <a:buSzPts val="1800"/>
              <a:buNone/>
            </a:pPr>
            <a:r>
              <a:t/>
            </a:r>
            <a:endParaRPr/>
          </a:p>
          <a:p>
            <a:pPr indent="-228600" lvl="0" marL="228600" rtl="0" algn="l">
              <a:lnSpc>
                <a:spcPct val="90000"/>
              </a:lnSpc>
              <a:spcBef>
                <a:spcPts val="1000"/>
              </a:spcBef>
              <a:spcAft>
                <a:spcPts val="0"/>
              </a:spcAft>
              <a:buClr>
                <a:schemeClr val="dk1"/>
              </a:buClr>
              <a:buSzPts val="2000"/>
              <a:buChar char="•"/>
            </a:pPr>
            <a:r>
              <a:rPr lang="en-GB" sz="2000">
                <a:latin typeface="Comic Sans MS"/>
                <a:ea typeface="Comic Sans MS"/>
                <a:cs typeface="Comic Sans MS"/>
                <a:sym typeface="Comic Sans MS"/>
              </a:rPr>
              <a:t>The MTC is focused on the fluent recall of multiplication facts ( 4 x 9 ).</a:t>
            </a:r>
            <a:endParaRPr/>
          </a:p>
          <a:p>
            <a:pPr indent="-228600" lvl="0" marL="228600" rtl="0" algn="l">
              <a:lnSpc>
                <a:spcPct val="90000"/>
              </a:lnSpc>
              <a:spcBef>
                <a:spcPts val="1000"/>
              </a:spcBef>
              <a:spcAft>
                <a:spcPts val="0"/>
              </a:spcAft>
              <a:buClr>
                <a:schemeClr val="dk1"/>
              </a:buClr>
              <a:buSzPts val="2000"/>
              <a:buChar char="•"/>
            </a:pPr>
            <a:r>
              <a:rPr lang="en-GB" sz="2000">
                <a:latin typeface="Comic Sans MS"/>
                <a:ea typeface="Comic Sans MS"/>
                <a:cs typeface="Comic Sans MS"/>
                <a:sym typeface="Comic Sans MS"/>
              </a:rPr>
              <a:t>The MTC will be delivered as an online, on-screen digital assessment and should take less than 5 minutes to complete. This will be taken in school on either a desktop computer or a tablet.</a:t>
            </a:r>
            <a:endParaRPr/>
          </a:p>
          <a:p>
            <a:pPr indent="-228600" lvl="0" marL="228600" rtl="0" algn="l">
              <a:lnSpc>
                <a:spcPct val="90000"/>
              </a:lnSpc>
              <a:spcBef>
                <a:spcPts val="1000"/>
              </a:spcBef>
              <a:spcAft>
                <a:spcPts val="0"/>
              </a:spcAft>
              <a:buClr>
                <a:schemeClr val="dk1"/>
              </a:buClr>
              <a:buSzPts val="2000"/>
              <a:buChar char="•"/>
            </a:pPr>
            <a:r>
              <a:rPr lang="en-GB" sz="2000">
                <a:latin typeface="Comic Sans MS"/>
                <a:ea typeface="Comic Sans MS"/>
                <a:cs typeface="Comic Sans MS"/>
                <a:sym typeface="Comic Sans MS"/>
              </a:rPr>
              <a:t>The MTC will happen between within a two-week window starting on Monday 2</a:t>
            </a:r>
            <a:r>
              <a:rPr baseline="30000" lang="en-GB" sz="2000">
                <a:latin typeface="Comic Sans MS"/>
                <a:ea typeface="Comic Sans MS"/>
                <a:cs typeface="Comic Sans MS"/>
                <a:sym typeface="Comic Sans MS"/>
              </a:rPr>
              <a:t>nd</a:t>
            </a:r>
            <a:r>
              <a:rPr lang="en-GB" sz="2000">
                <a:latin typeface="Comic Sans MS"/>
                <a:ea typeface="Comic Sans MS"/>
                <a:cs typeface="Comic Sans MS"/>
                <a:sym typeface="Comic Sans MS"/>
              </a:rPr>
              <a:t> June. As RPS has an additional half term week, the check will be happening the week beginning Monday 9</a:t>
            </a:r>
            <a:r>
              <a:rPr baseline="30000" lang="en-GB" sz="2000">
                <a:latin typeface="Comic Sans MS"/>
                <a:ea typeface="Comic Sans MS"/>
                <a:cs typeface="Comic Sans MS"/>
                <a:sym typeface="Comic Sans MS"/>
              </a:rPr>
              <a:t>th</a:t>
            </a:r>
            <a:r>
              <a:rPr lang="en-GB" sz="2000">
                <a:latin typeface="Comic Sans MS"/>
                <a:ea typeface="Comic Sans MS"/>
                <a:cs typeface="Comic Sans MS"/>
                <a:sym typeface="Comic Sans MS"/>
              </a:rPr>
              <a:t> June.  </a:t>
            </a:r>
            <a:endParaRPr sz="20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What will the assessment look like?</a:t>
            </a:r>
            <a:br>
              <a:rPr lang="en-GB"/>
            </a:br>
            <a:endParaRPr/>
          </a:p>
        </p:txBody>
      </p:sp>
      <p:sp>
        <p:nvSpPr>
          <p:cNvPr id="183" name="Google Shape;183;p14"/>
          <p:cNvSpPr txBox="1"/>
          <p:nvPr>
            <p:ph idx="1" type="body"/>
          </p:nvPr>
        </p:nvSpPr>
        <p:spPr>
          <a:xfrm>
            <a:off x="823823" y="1314909"/>
            <a:ext cx="10515600" cy="48402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000"/>
              <a:buNone/>
            </a:pPr>
            <a:r>
              <a:rPr lang="en-GB" sz="2000">
                <a:latin typeface="Comic Sans MS"/>
                <a:ea typeface="Comic Sans MS"/>
                <a:cs typeface="Comic Sans MS"/>
                <a:sym typeface="Comic Sans MS"/>
              </a:rPr>
              <a:t>The assessment will take place in June.</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The children will be expected to answer 25 multiplication questions based on all tables up to 12x.</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The children will be expected to do this in 6 seconds or less, meaning that quick recall of tables rather than working them out is </a:t>
            </a:r>
            <a:r>
              <a:rPr b="1" lang="en-GB" sz="2000">
                <a:latin typeface="Comic Sans MS"/>
                <a:ea typeface="Comic Sans MS"/>
                <a:cs typeface="Comic Sans MS"/>
                <a:sym typeface="Comic Sans MS"/>
              </a:rPr>
              <a:t>essential. </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The test will be scored automatically and will be marked out of 25. Data will be reported back to schools, parents and pupils as a score out of 25.</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Children will only be considered to be fluent in their times tables if they achieve </a:t>
            </a:r>
            <a:r>
              <a:rPr b="1" lang="en-GB" sz="2000">
                <a:latin typeface="Comic Sans MS"/>
                <a:ea typeface="Comic Sans MS"/>
                <a:cs typeface="Comic Sans MS"/>
                <a:sym typeface="Comic Sans MS"/>
              </a:rPr>
              <a:t>full marks</a:t>
            </a:r>
            <a:r>
              <a:rPr lang="en-GB" sz="2000">
                <a:latin typeface="Comic Sans MS"/>
                <a:ea typeface="Comic Sans MS"/>
                <a:cs typeface="Comic Sans MS"/>
                <a:sym typeface="Comic Sans MS"/>
              </a:rPr>
              <a:t> in the assessment. </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An example...</a:t>
            </a:r>
            <a:endParaRPr/>
          </a:p>
        </p:txBody>
      </p:sp>
      <p:pic>
        <p:nvPicPr>
          <p:cNvPr descr="A screenshot of a cell phone&#10;&#10;Description generated with very high confidence" id="189" name="Google Shape;189;p15"/>
          <p:cNvPicPr preferRelativeResize="0"/>
          <p:nvPr/>
        </p:nvPicPr>
        <p:blipFill rotWithShape="1">
          <a:blip r:embed="rId3">
            <a:alphaModFix/>
          </a:blip>
          <a:srcRect b="0" l="0" r="0" t="0"/>
          <a:stretch/>
        </p:blipFill>
        <p:spPr>
          <a:xfrm>
            <a:off x="2462033" y="1598942"/>
            <a:ext cx="7181670" cy="472404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Access Arrangements</a:t>
            </a:r>
            <a:endParaRPr/>
          </a:p>
        </p:txBody>
      </p:sp>
      <p:sp>
        <p:nvSpPr>
          <p:cNvPr id="195" name="Google Shape;195;p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None/>
            </a:pPr>
            <a:r>
              <a:rPr lang="en-GB">
                <a:latin typeface="Comic Sans MS"/>
                <a:ea typeface="Comic Sans MS"/>
                <a:cs typeface="Comic Sans MS"/>
                <a:sym typeface="Comic Sans MS"/>
              </a:rPr>
              <a:t>Access arrangements can be made for children who:</a:t>
            </a:r>
            <a:endParaRPr/>
          </a:p>
          <a:p>
            <a:pPr indent="0" lvl="0" marL="0" rtl="0" algn="ctr">
              <a:lnSpc>
                <a:spcPct val="90000"/>
              </a:lnSpc>
              <a:spcBef>
                <a:spcPts val="0"/>
              </a:spcBef>
              <a:spcAft>
                <a:spcPts val="0"/>
              </a:spcAft>
              <a:buClr>
                <a:schemeClr val="dk1"/>
              </a:buClr>
              <a:buSzPts val="2800"/>
              <a:buNone/>
            </a:pPr>
            <a:r>
              <a:t/>
            </a:r>
            <a:endParaRPr/>
          </a:p>
          <a:p>
            <a:pPr indent="0" lvl="0" marL="0" rtl="0" algn="ctr">
              <a:lnSpc>
                <a:spcPct val="90000"/>
              </a:lnSpc>
              <a:spcBef>
                <a:spcPts val="0"/>
              </a:spcBef>
              <a:spcAft>
                <a:spcPts val="0"/>
              </a:spcAft>
              <a:buClr>
                <a:schemeClr val="dk1"/>
              </a:buClr>
              <a:buSzPts val="2800"/>
              <a:buNone/>
            </a:pPr>
            <a:r>
              <a:rPr lang="en-GB"/>
              <a:t>-</a:t>
            </a:r>
            <a:r>
              <a:rPr lang="en-GB" sz="2000">
                <a:latin typeface="Comic Sans MS"/>
                <a:ea typeface="Comic Sans MS"/>
                <a:cs typeface="Comic Sans MS"/>
                <a:sym typeface="Comic Sans MS"/>
              </a:rPr>
              <a:t>have an Education, Health and Care (EHC) plan</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 have an ASI (additional SEND support)</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 have English as an additional language and have limited fluency in English</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The timer can be hidden and a break can be given between each question, but the timing remains at 6 seconds for all children regardless. </a:t>
            </a:r>
            <a:endParaRPr sz="2000">
              <a:latin typeface="Comic Sans MS"/>
              <a:ea typeface="Comic Sans MS"/>
              <a:cs typeface="Comic Sans MS"/>
              <a:sym typeface="Comic Sans M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omic Sans MS"/>
              <a:buNone/>
            </a:pPr>
            <a:r>
              <a:rPr lang="en-GB" sz="3600">
                <a:latin typeface="Comic Sans MS"/>
                <a:ea typeface="Comic Sans MS"/>
                <a:cs typeface="Comic Sans MS"/>
                <a:sym typeface="Comic Sans MS"/>
              </a:rPr>
              <a:t>What if my child does not achieve full marks in the MTC?</a:t>
            </a:r>
            <a:endParaRPr/>
          </a:p>
        </p:txBody>
      </p:sp>
      <p:sp>
        <p:nvSpPr>
          <p:cNvPr id="201" name="Google Shape;201;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000"/>
              <a:buNone/>
            </a:pPr>
            <a:r>
              <a:rPr lang="en-GB" sz="2000">
                <a:latin typeface="Comic Sans MS"/>
                <a:ea typeface="Comic Sans MS"/>
                <a:cs typeface="Comic Sans MS"/>
                <a:sym typeface="Comic Sans MS"/>
              </a:rPr>
              <a:t>The MTC will serve as a measure of how well children understand and can recall their times table knowledge.</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Times tables are vital to the Year 5 and Year 6 curriculum and gaps in their knowledge will hold them back when completing work in Years 5 and 6. </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The MTC will serve as a helpful tool for teachers and schools in identifying children with gaps in their mathematical knowledge.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omic Sans MS"/>
              <a:buNone/>
            </a:pPr>
            <a:r>
              <a:rPr lang="en-GB" sz="4000">
                <a:latin typeface="Comic Sans MS"/>
                <a:ea typeface="Comic Sans MS"/>
                <a:cs typeface="Comic Sans MS"/>
                <a:sym typeface="Comic Sans MS"/>
              </a:rPr>
              <a:t>What are we doing to prepare children in school?</a:t>
            </a:r>
            <a:endParaRPr/>
          </a:p>
        </p:txBody>
      </p:sp>
      <p:sp>
        <p:nvSpPr>
          <p:cNvPr id="207" name="Google Shape;207;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000"/>
              <a:buNone/>
            </a:pPr>
            <a:r>
              <a:rPr lang="en-GB" sz="2000">
                <a:latin typeface="Comic Sans MS"/>
                <a:ea typeface="Comic Sans MS"/>
                <a:cs typeface="Comic Sans MS"/>
                <a:sym typeface="Comic Sans MS"/>
              </a:rPr>
              <a:t>Times tables are taught as part of your child's maths lessons This includes teaching the tables as well as fluency work to apply this learning and improve speed of recall. </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All children have access to a Times Table Rockstars account. This is an excellent online game where children are encouraged to practice their tables in a competitive way against peers, themselves or other members of the school. </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rPr lang="en-GB" sz="2000">
                <a:latin typeface="Comic Sans MS"/>
                <a:ea typeface="Comic Sans MS"/>
                <a:cs typeface="Comic Sans MS"/>
                <a:sym typeface="Comic Sans MS"/>
              </a:rPr>
              <a:t>Your child can work on their times tables awards. </a:t>
            </a:r>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000"/>
              <a:buNone/>
            </a:pPr>
            <a:r>
              <a:t/>
            </a:r>
            <a:endParaRPr sz="2000">
              <a:latin typeface="Comic Sans MS"/>
              <a:ea typeface="Comic Sans MS"/>
              <a:cs typeface="Comic Sans MS"/>
              <a:sym typeface="Comic Sans M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9"/>
          <p:cNvSpPr txBox="1"/>
          <p:nvPr>
            <p:ph type="title"/>
          </p:nvPr>
        </p:nvSpPr>
        <p:spPr>
          <a:xfrm>
            <a:off x="838200" y="2"/>
            <a:ext cx="10515600" cy="105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How can you help at home?</a:t>
            </a:r>
            <a:endParaRPr/>
          </a:p>
        </p:txBody>
      </p:sp>
      <p:graphicFrame>
        <p:nvGraphicFramePr>
          <p:cNvPr id="213" name="Google Shape;213;p19"/>
          <p:cNvGraphicFramePr/>
          <p:nvPr/>
        </p:nvGraphicFramePr>
        <p:xfrm>
          <a:off x="424986" y="897738"/>
          <a:ext cx="3000000" cy="3000000"/>
        </p:xfrm>
        <a:graphic>
          <a:graphicData uri="http://schemas.openxmlformats.org/drawingml/2006/table">
            <a:tbl>
              <a:tblPr bandRow="1" firstRow="1">
                <a:noFill/>
                <a:tableStyleId>{3CA905AC-453C-4BD5-85A5-9BF34D3A7EE4}</a:tableStyleId>
              </a:tblPr>
              <a:tblGrid>
                <a:gridCol w="5744900"/>
                <a:gridCol w="5744900"/>
              </a:tblGrid>
              <a:tr h="3484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Method of learning</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Useful links </a:t>
                      </a:r>
                      <a:endParaRPr sz="1800" u="none" cap="none" strike="noStrike"/>
                    </a:p>
                  </a:txBody>
                  <a:tcPr marT="45725" marB="45725" marR="91450" marL="91450"/>
                </a:tc>
              </a:tr>
              <a:tr h="19166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Online games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sng" cap="none" strike="noStrike">
                          <a:solidFill>
                            <a:schemeClr val="dk1"/>
                          </a:solidFill>
                          <a:hlinkClick r:id="rId3">
                            <a:extLst>
                              <a:ext uri="{A12FA001-AC4F-418D-AE19-62706E023703}">
                                <ahyp:hlinkClr val="tx"/>
                              </a:ext>
                            </a:extLst>
                          </a:hlinkClick>
                        </a:rPr>
                        <a:t>Times Tables Rockstars: https://play.ttrockstars.com</a:t>
                      </a:r>
                      <a:endParaRPr sz="14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sng" cap="none" strike="noStrike">
                        <a:solidFill>
                          <a:schemeClr val="hlink"/>
                        </a:solidFill>
                        <a:hlinkClick r:id="rId4"/>
                      </a:endParaRPr>
                    </a:p>
                    <a:p>
                      <a:pPr indent="0" lvl="0" marL="0" marR="0" rtl="0" algn="l">
                        <a:lnSpc>
                          <a:spcPct val="100000"/>
                        </a:lnSpc>
                        <a:spcBef>
                          <a:spcPts val="0"/>
                        </a:spcBef>
                        <a:spcAft>
                          <a:spcPts val="0"/>
                        </a:spcAft>
                        <a:buClr>
                          <a:srgbClr val="000000"/>
                        </a:buClr>
                        <a:buSzPts val="1800"/>
                        <a:buFont typeface="Arial"/>
                        <a:buNone/>
                      </a:pPr>
                      <a:r>
                        <a:rPr lang="en-GB" sz="1800" u="sng" cap="none" strike="noStrike">
                          <a:solidFill>
                            <a:schemeClr val="hlink"/>
                          </a:solidFill>
                          <a:hlinkClick r:id="rId5"/>
                        </a:rPr>
                        <a:t>Hit the Button: https://www.topmarks.co.uk/maths-games/hit-the-button</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GB" sz="1800" u="none" cap="none" strike="noStrike"/>
                        <a:t>White Rose App - 2x 5x 10x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lang="en-GB" sz="1800" u="none" cap="none" strike="noStrike"/>
                        <a:t>Times tables - ‘beat Siri’ </a:t>
                      </a:r>
                      <a:endParaRPr sz="1800" u="none" cap="none" strike="noStrike"/>
                    </a:p>
                  </a:txBody>
                  <a:tcPr marT="45725" marB="45725" marR="91450" marL="91450"/>
                </a:tc>
              </a:tr>
              <a:tr h="217797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Paper based activities/games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b="1" lang="en-GB" sz="1800" u="none" cap="none" strike="noStrike"/>
                        <a:t>How Close to 100? </a:t>
                      </a:r>
                      <a:endParaRPr b="1" sz="1800" u="none" cap="none" strike="noStrike"/>
                    </a:p>
                    <a:p>
                      <a:pPr indent="0" lvl="0" marL="0" marR="0" rtl="0" algn="l">
                        <a:lnSpc>
                          <a:spcPct val="100000"/>
                        </a:lnSpc>
                        <a:spcBef>
                          <a:spcPts val="0"/>
                        </a:spcBef>
                        <a:spcAft>
                          <a:spcPts val="0"/>
                        </a:spcAft>
                        <a:buClr>
                          <a:srgbClr val="000000"/>
                        </a:buClr>
                        <a:buSzPts val="1800"/>
                        <a:buFont typeface="Arial"/>
                        <a:buNone/>
                      </a:pPr>
                      <a:r>
                        <a:rPr lang="en-GB" sz="1800" u="sng" cap="none" strike="noStrike">
                          <a:solidFill>
                            <a:schemeClr val="hlink"/>
                          </a:solidFill>
                          <a:hlinkClick r:id="rId6"/>
                        </a:rPr>
                        <a:t>https://www.youcubed.org/tasks/how-close-to-100/</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b="1" lang="en-GB" sz="1800" u="none" cap="none" strike="noStrike"/>
                        <a:t>Pepperoni pizzas </a:t>
                      </a:r>
                      <a:endParaRPr b="1" sz="1800" u="none" cap="none" strike="noStrike"/>
                    </a:p>
                    <a:p>
                      <a:pPr indent="0" lvl="0" marL="0" marR="0" rtl="0" algn="l">
                        <a:lnSpc>
                          <a:spcPct val="100000"/>
                        </a:lnSpc>
                        <a:spcBef>
                          <a:spcPts val="0"/>
                        </a:spcBef>
                        <a:spcAft>
                          <a:spcPts val="0"/>
                        </a:spcAft>
                        <a:buClr>
                          <a:srgbClr val="000000"/>
                        </a:buClr>
                        <a:buSzPts val="1800"/>
                        <a:buFont typeface="Arial"/>
                        <a:buNone/>
                      </a:pPr>
                      <a:r>
                        <a:rPr lang="en-GB" sz="1800" u="sng" cap="none" strike="noStrike">
                          <a:solidFill>
                            <a:schemeClr val="hlink"/>
                          </a:solidFill>
                          <a:hlinkClick r:id="rId7"/>
                        </a:rPr>
                        <a:t>https://www.youcubed.org/tasks/pepperoni-pizza/</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rPr b="1" lang="en-GB" sz="1800" u="none" cap="none" strike="noStrike"/>
                        <a:t>Flash cards with a difference </a:t>
                      </a:r>
                      <a:endParaRPr b="1" sz="1800" u="none" cap="none" strike="noStrike"/>
                    </a:p>
                    <a:p>
                      <a:pPr indent="0" lvl="0" marL="0" marR="0" rtl="0" algn="l">
                        <a:lnSpc>
                          <a:spcPct val="100000"/>
                        </a:lnSpc>
                        <a:spcBef>
                          <a:spcPts val="0"/>
                        </a:spcBef>
                        <a:spcAft>
                          <a:spcPts val="0"/>
                        </a:spcAft>
                        <a:buClr>
                          <a:srgbClr val="000000"/>
                        </a:buClr>
                        <a:buSzPts val="1800"/>
                        <a:buFont typeface="Arial"/>
                        <a:buNone/>
                      </a:pPr>
                      <a:r>
                        <a:rPr b="1" lang="en-GB" sz="1800" u="sng" cap="none" strike="noStrike">
                          <a:solidFill>
                            <a:schemeClr val="hlink"/>
                          </a:solidFill>
                          <a:hlinkClick r:id="rId8"/>
                        </a:rPr>
                        <a:t>https://www.youcubed.org/tasks/math-cards/</a:t>
                      </a:r>
                      <a:endParaRPr b="1" sz="1800" u="none" cap="none" strike="noStrike"/>
                    </a:p>
                    <a:p>
                      <a:pPr indent="0" lvl="0" marL="0" marR="0" rtl="0" algn="l">
                        <a:lnSpc>
                          <a:spcPct val="100000"/>
                        </a:lnSpc>
                        <a:spcBef>
                          <a:spcPts val="0"/>
                        </a:spcBef>
                        <a:spcAft>
                          <a:spcPts val="0"/>
                        </a:spcAft>
                        <a:buClr>
                          <a:srgbClr val="000000"/>
                        </a:buClr>
                        <a:buSzPts val="1800"/>
                        <a:buFont typeface="Arial"/>
                        <a:buNone/>
                      </a:pPr>
                      <a:r>
                        <a:rPr b="1" lang="en-GB" sz="1800" u="none" cap="none" strike="noStrike"/>
                        <a:t>Speed grids </a:t>
                      </a:r>
                      <a:endParaRPr b="1" sz="1800" u="none" cap="none" strike="noStrike"/>
                    </a:p>
                    <a:p>
                      <a:pPr indent="0" lvl="0" marL="0" marR="0" rtl="0" algn="l">
                        <a:lnSpc>
                          <a:spcPct val="100000"/>
                        </a:lnSpc>
                        <a:spcBef>
                          <a:spcPts val="0"/>
                        </a:spcBef>
                        <a:spcAft>
                          <a:spcPts val="0"/>
                        </a:spcAft>
                        <a:buClr>
                          <a:srgbClr val="000000"/>
                        </a:buClr>
                        <a:buSzPts val="1800"/>
                        <a:buFont typeface="Arial"/>
                        <a:buNone/>
                      </a:pPr>
                      <a:r>
                        <a:rPr b="1" lang="en-GB" sz="1800" u="none" cap="none" strike="noStrike"/>
                        <a:t>Make cards to stick around the house</a:t>
                      </a:r>
                      <a:endParaRPr b="1" sz="1800" u="none" cap="none" strike="noStrike"/>
                    </a:p>
                  </a:txBody>
                  <a:tcPr marT="45725" marB="45725" marR="91450" marL="91450"/>
                </a:tc>
              </a:tr>
              <a:tr h="1235500">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Mock test resource for practice at home</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sng" cap="none" strike="noStrike">
                          <a:solidFill>
                            <a:schemeClr val="hlink"/>
                          </a:solidFill>
                          <a:hlinkClick r:id="rId9"/>
                        </a:rPr>
                        <a:t>https://urbrainy.com/mtc/test</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bl>
          </a:graphicData>
        </a:graphic>
      </p:graphicFrame>
      <p:pic>
        <p:nvPicPr>
          <p:cNvPr id="214" name="Google Shape;214;p19"/>
          <p:cNvPicPr preferRelativeResize="0"/>
          <p:nvPr/>
        </p:nvPicPr>
        <p:blipFill>
          <a:blip r:embed="rId10">
            <a:alphaModFix/>
          </a:blip>
          <a:stretch>
            <a:fillRect/>
          </a:stretch>
        </p:blipFill>
        <p:spPr>
          <a:xfrm>
            <a:off x="9117775" y="5913050"/>
            <a:ext cx="2797000" cy="944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g2d75fbac609f55c4_0"/>
          <p:cNvSpPr txBox="1"/>
          <p:nvPr>
            <p:ph type="title"/>
          </p:nvPr>
        </p:nvSpPr>
        <p:spPr>
          <a:xfrm>
            <a:off x="838200" y="2"/>
            <a:ext cx="10515600" cy="105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How can you help at home?</a:t>
            </a:r>
            <a:endParaRPr/>
          </a:p>
        </p:txBody>
      </p:sp>
      <p:graphicFrame>
        <p:nvGraphicFramePr>
          <p:cNvPr id="220" name="Google Shape;220;g2d75fbac609f55c4_0"/>
          <p:cNvGraphicFramePr/>
          <p:nvPr/>
        </p:nvGraphicFramePr>
        <p:xfrm>
          <a:off x="351096" y="1053001"/>
          <a:ext cx="3000000" cy="3000000"/>
        </p:xfrm>
        <a:graphic>
          <a:graphicData uri="http://schemas.openxmlformats.org/drawingml/2006/table">
            <a:tbl>
              <a:tblPr bandRow="1" firstRow="1">
                <a:noFill/>
                <a:tableStyleId>{3CA905AC-453C-4BD5-85A5-9BF34D3A7EE4}</a:tableStyleId>
              </a:tblPr>
              <a:tblGrid>
                <a:gridCol w="5744900"/>
                <a:gridCol w="5744900"/>
              </a:tblGrid>
              <a:tr h="401425">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Method of learning</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Useful links </a:t>
                      </a:r>
                      <a:endParaRPr sz="1800" u="none" cap="none" strike="noStrike"/>
                    </a:p>
                  </a:txBody>
                  <a:tcPr marT="45725" marB="45725" marR="91450" marL="91450"/>
                </a:tc>
              </a:tr>
              <a:tr h="2192000">
                <a:tc>
                  <a:txBody>
                    <a:bodyPr/>
                    <a:lstStyle/>
                    <a:p>
                      <a:pPr indent="0" lvl="0" marL="0" marR="0" rtl="0" algn="l">
                        <a:lnSpc>
                          <a:spcPct val="100000"/>
                        </a:lnSpc>
                        <a:spcBef>
                          <a:spcPts val="0"/>
                        </a:spcBef>
                        <a:spcAft>
                          <a:spcPts val="0"/>
                        </a:spcAft>
                        <a:buClr>
                          <a:schemeClr val="dk1"/>
                        </a:buClr>
                        <a:buSzPts val="1800"/>
                        <a:buFont typeface="Arial"/>
                        <a:buNone/>
                      </a:pPr>
                      <a:r>
                        <a:rPr lang="en-GB" sz="1800" u="none" cap="none" strike="noStrike"/>
                        <a:t>Songs </a:t>
                      </a:r>
                      <a:endParaRPr sz="1800" u="none" cap="none" strike="noStrike"/>
                    </a:p>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rPr b="1" lang="en-GB" sz="1800" u="none" cap="none" strike="noStrike"/>
                        <a:t>Super movers</a:t>
                      </a:r>
                      <a:r>
                        <a:rPr lang="en-GB" sz="1800" u="none" cap="none" strike="noStrike"/>
                        <a:t>: </a:t>
                      </a:r>
                      <a:r>
                        <a:rPr lang="en-GB" sz="1800" u="sng" cap="none" strike="noStrike">
                          <a:solidFill>
                            <a:schemeClr val="hlink"/>
                          </a:solidFill>
                          <a:hlinkClick r:id="rId3"/>
                        </a:rPr>
                        <a:t>https://www.bbc.co.uk/teach/supermovers/times-table-collection/z4vv6v4</a:t>
                      </a:r>
                      <a:endParaRPr sz="1800" u="none" cap="none" strike="noStrike"/>
                    </a:p>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b="1" lang="en-GB" sz="1800" u="none" cap="none" strike="noStrike"/>
                        <a:t>Times tables cover songs: </a:t>
                      </a:r>
                      <a:endParaRPr b="1"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sng" cap="none" strike="noStrike">
                          <a:solidFill>
                            <a:schemeClr val="hlink"/>
                          </a:solidFill>
                          <a:hlinkClick r:id="rId4"/>
                        </a:rPr>
                        <a:t>https://youtube.com/c/laughalongandlearn</a:t>
                      </a:r>
                      <a:endParaRPr sz="1800" u="none" cap="none" strike="noStrike"/>
                    </a:p>
                  </a:txBody>
                  <a:tcPr marT="45725" marB="45725" marR="91450" marL="91450"/>
                </a:tc>
              </a:tr>
              <a:tr h="2491000">
                <a:tc>
                  <a:txBody>
                    <a:bodyPr/>
                    <a:lstStyle/>
                    <a:p>
                      <a:pPr indent="0" lvl="0" marL="0" marR="0" rtl="0" algn="l">
                        <a:lnSpc>
                          <a:spcPct val="100000"/>
                        </a:lnSpc>
                        <a:spcBef>
                          <a:spcPts val="0"/>
                        </a:spcBef>
                        <a:spcAft>
                          <a:spcPts val="0"/>
                        </a:spcAft>
                        <a:buClr>
                          <a:schemeClr val="dk1"/>
                        </a:buClr>
                        <a:buSzPts val="1800"/>
                        <a:buFont typeface="Arial"/>
                        <a:buNone/>
                      </a:pPr>
                      <a:r>
                        <a:rPr lang="en-GB" sz="1800" u="none" cap="none" strike="noStrike"/>
                        <a:t>Books and other resources</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rPr b="1" lang="en-GB" sz="1800" u="none" cap="none" strike="noStrike"/>
                        <a:t>Times tables Fables</a:t>
                      </a:r>
                      <a:r>
                        <a:rPr lang="en-GB" sz="1800" u="none" cap="none" strike="noStrike"/>
                        <a:t> - a story to help ‘tricky’ tables facts to stick.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t/>
                      </a:r>
                      <a:endParaRPr b="1" sz="1800" u="none" cap="none" strike="noStrike"/>
                    </a:p>
                    <a:p>
                      <a:pPr indent="0" lvl="0" marL="0" marR="0" rtl="0" algn="l">
                        <a:lnSpc>
                          <a:spcPct val="100000"/>
                        </a:lnSpc>
                        <a:spcBef>
                          <a:spcPts val="0"/>
                        </a:spcBef>
                        <a:spcAft>
                          <a:spcPts val="0"/>
                        </a:spcAft>
                        <a:buClr>
                          <a:schemeClr val="dk1"/>
                        </a:buClr>
                        <a:buSzPts val="1800"/>
                        <a:buFont typeface="Arial"/>
                        <a:buNone/>
                      </a:pPr>
                      <a:r>
                        <a:rPr b="1" lang="en-GB" sz="1800" u="none" cap="none" strike="noStrike"/>
                        <a:t>Times tables stick - </a:t>
                      </a:r>
                      <a:r>
                        <a:rPr b="0" lang="en-GB" sz="1800" u="none" cap="none" strike="noStrike"/>
                        <a:t>a way to help children to retain their times tables, and derive them from facts they know.</a:t>
                      </a:r>
                      <a:r>
                        <a:rPr b="1" lang="en-GB" sz="1800" u="none" cap="none" strike="noStrike"/>
                        <a:t> </a:t>
                      </a:r>
                      <a:r>
                        <a:rPr b="1" lang="en-GB" sz="1800" u="sng" cap="none" strike="noStrike">
                          <a:solidFill>
                            <a:schemeClr val="hlink"/>
                          </a:solidFill>
                          <a:hlinkClick r:id="rId5"/>
                        </a:rPr>
                        <a:t>https://www.youtube.com/watch?v=ljS0x6QwiJE</a:t>
                      </a:r>
                      <a:endParaRPr b="1" sz="1800" u="none" cap="none" strike="noStrike"/>
                    </a:p>
                    <a:p>
                      <a:pPr indent="0" lvl="0" marL="0" marR="0" rtl="0" algn="l">
                        <a:lnSpc>
                          <a:spcPct val="100000"/>
                        </a:lnSpc>
                        <a:spcBef>
                          <a:spcPts val="0"/>
                        </a:spcBef>
                        <a:spcAft>
                          <a:spcPts val="0"/>
                        </a:spcAft>
                        <a:buClr>
                          <a:schemeClr val="dk1"/>
                        </a:buClr>
                        <a:buSzPts val="1800"/>
                        <a:buFont typeface="Arial"/>
                        <a:buNone/>
                      </a:pPr>
                      <a:r>
                        <a:t/>
                      </a:r>
                      <a:endParaRPr b="1" sz="1800" u="none" cap="none" strike="noStrike"/>
                    </a:p>
                  </a:txBody>
                  <a:tcPr marT="45725" marB="45725" marR="91450" marL="91450"/>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And finally...</a:t>
            </a:r>
            <a:endParaRPr/>
          </a:p>
        </p:txBody>
      </p:sp>
      <p:sp>
        <p:nvSpPr>
          <p:cNvPr id="226" name="Google Shape;226;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None/>
            </a:pPr>
            <a:r>
              <a:rPr lang="en-GB">
                <a:latin typeface="Comic Sans MS"/>
                <a:ea typeface="Comic Sans MS"/>
                <a:cs typeface="Comic Sans MS"/>
                <a:sym typeface="Comic Sans MS"/>
              </a:rPr>
              <a:t>Any questions? Please email the school office if I can help further. </a:t>
            </a:r>
            <a:endParaRPr>
              <a:latin typeface="Comic Sans MS"/>
              <a:ea typeface="Comic Sans MS"/>
              <a:cs typeface="Comic Sans MS"/>
              <a:sym typeface="Comic Sans MS"/>
            </a:endParaRPr>
          </a:p>
          <a:p>
            <a:pPr indent="0" lvl="0" marL="0" rtl="0" algn="ctr">
              <a:lnSpc>
                <a:spcPct val="90000"/>
              </a:lnSpc>
              <a:spcBef>
                <a:spcPts val="0"/>
              </a:spcBef>
              <a:spcAft>
                <a:spcPts val="0"/>
              </a:spcAft>
              <a:buClr>
                <a:schemeClr val="dk1"/>
              </a:buClr>
              <a:buSzPts val="2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rPr lang="en-GB">
                <a:latin typeface="Comic Sans MS"/>
                <a:ea typeface="Comic Sans MS"/>
                <a:cs typeface="Comic Sans MS"/>
                <a:sym typeface="Comic Sans MS"/>
              </a:rPr>
              <a:t>Thank you for your time and support - it will really help your child!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rPr lang="en-GB">
                <a:latin typeface="Comic Sans MS"/>
                <a:ea typeface="Comic Sans MS"/>
                <a:cs typeface="Comic Sans MS"/>
                <a:sym typeface="Comic Sans MS"/>
              </a:rPr>
              <a:t>Further reading if you’re interested and have the time: </a:t>
            </a:r>
            <a:endParaRPr>
              <a:latin typeface="Comic Sans MS"/>
              <a:ea typeface="Comic Sans MS"/>
              <a:cs typeface="Comic Sans MS"/>
              <a:sym typeface="Comic Sans MS"/>
            </a:endParaRPr>
          </a:p>
          <a:p>
            <a:pPr indent="0" lvl="0" marL="0" rtl="0" algn="l">
              <a:lnSpc>
                <a:spcPct val="100000"/>
              </a:lnSpc>
              <a:spcBef>
                <a:spcPts val="0"/>
              </a:spcBef>
              <a:spcAft>
                <a:spcPts val="0"/>
              </a:spcAft>
              <a:buClr>
                <a:schemeClr val="dk1"/>
              </a:buClr>
              <a:buSzPts val="1800"/>
              <a:buFont typeface="Arial"/>
              <a:buNone/>
            </a:pPr>
            <a:r>
              <a:rPr lang="en-GB" sz="1800" u="sng">
                <a:solidFill>
                  <a:schemeClr val="hlink"/>
                </a:solidFill>
                <a:hlinkClick r:id="rId3"/>
              </a:rPr>
              <a:t>https://home.oxfordowl.co.uk/maths/primary-multiplication-division/help-with-times-tables/</a:t>
            </a:r>
            <a:endParaRPr sz="1800"/>
          </a:p>
          <a:p>
            <a:pPr indent="0" lvl="0" marL="0" rtl="0" algn="ctr">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2013-07-15T20:26:40Z</dcterms:created>
  <dc:creator>MRS C. PETTIFER - TEACHING TEAM</dc:creator>
</cp:coreProperties>
</file>