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13"/>
  </p:notesMasterIdLst>
  <p:handoutMasterIdLst>
    <p:handoutMasterId r:id="rId14"/>
  </p:handout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7945" autoAdjust="0"/>
  </p:normalViewPr>
  <p:slideViewPr>
    <p:cSldViewPr snapToGrid="0">
      <p:cViewPr varScale="1">
        <p:scale>
          <a:sx n="90" d="100"/>
          <a:sy n="90" d="100"/>
        </p:scale>
        <p:origin x="1392"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5E968E1D-8040-40D9-A0CA-DE1316E7016F}" type="datetimeFigureOut">
              <a:rPr lang="en-US" smtClean="0"/>
              <a:t>3/3/2025</a:t>
            </a:fld>
            <a:endParaRPr lang="en-US"/>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45074E80-D3E3-45A7-BEFC-4E5C5A92BE7D}" type="slidenum">
              <a:rPr lang="en-US" smtClean="0"/>
              <a:t>‹#›</a:t>
            </a:fld>
            <a:endParaRPr lang="en-US"/>
          </a:p>
        </p:txBody>
      </p:sp>
    </p:spTree>
    <p:extLst>
      <p:ext uri="{BB962C8B-B14F-4D97-AF65-F5344CB8AC3E}">
        <p14:creationId xmlns:p14="http://schemas.microsoft.com/office/powerpoint/2010/main" val="11479170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38C0E745-7578-40DF-AA67-DAF1AC5C39AB}" type="datetimeFigureOut">
              <a:rPr lang="en-GB" smtClean="0"/>
              <a:t>03/03/2025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E4C7E9B8-BB13-4846-9248-95EF2138FC50}" type="slidenum">
              <a:rPr lang="en-GB" smtClean="0"/>
              <a:t>‹#›</a:t>
            </a:fld>
            <a:endParaRPr lang="en-GB"/>
          </a:p>
        </p:txBody>
      </p:sp>
    </p:spTree>
    <p:extLst>
      <p:ext uri="{BB962C8B-B14F-4D97-AF65-F5344CB8AC3E}">
        <p14:creationId xmlns:p14="http://schemas.microsoft.com/office/powerpoint/2010/main" val="10258721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800" dirty="0"/>
          </a:p>
        </p:txBody>
      </p:sp>
      <p:sp>
        <p:nvSpPr>
          <p:cNvPr id="4" name="Slide Number Placeholder 3"/>
          <p:cNvSpPr>
            <a:spLocks noGrp="1"/>
          </p:cNvSpPr>
          <p:nvPr>
            <p:ph type="sldNum" sz="quarter" idx="5"/>
          </p:nvPr>
        </p:nvSpPr>
        <p:spPr/>
        <p:txBody>
          <a:bodyPr/>
          <a:lstStyle/>
          <a:p>
            <a:fld id="{E4C7E9B8-BB13-4846-9248-95EF2138FC50}" type="slidenum">
              <a:rPr lang="en-GB" smtClean="0"/>
              <a:t>1</a:t>
            </a:fld>
            <a:endParaRPr lang="en-GB"/>
          </a:p>
        </p:txBody>
      </p:sp>
    </p:spTree>
    <p:extLst>
      <p:ext uri="{BB962C8B-B14F-4D97-AF65-F5344CB8AC3E}">
        <p14:creationId xmlns:p14="http://schemas.microsoft.com/office/powerpoint/2010/main" val="13649506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4C7E9B8-BB13-4846-9248-95EF2138FC50}" type="slidenum">
              <a:rPr lang="en-GB" smtClean="0"/>
              <a:t>2</a:t>
            </a:fld>
            <a:endParaRPr lang="en-GB"/>
          </a:p>
        </p:txBody>
      </p:sp>
    </p:spTree>
    <p:extLst>
      <p:ext uri="{BB962C8B-B14F-4D97-AF65-F5344CB8AC3E}">
        <p14:creationId xmlns:p14="http://schemas.microsoft.com/office/powerpoint/2010/main" val="21038826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trip will take place at Essex Outdoors, which is located in Bradwell On Sea, </a:t>
            </a:r>
            <a:r>
              <a:rPr lang="en-GB" dirty="0" err="1"/>
              <a:t>Southminister</a:t>
            </a:r>
            <a:r>
              <a:rPr lang="en-GB" dirty="0"/>
              <a:t>. It is a well-established residential centre that we have used before, known for its excellent facilities and experienced staff. The trip is scheduled from 13</a:t>
            </a:r>
            <a:r>
              <a:rPr lang="en-GB" baseline="30000" dirty="0"/>
              <a:t>th</a:t>
            </a:r>
            <a:r>
              <a:rPr lang="en-GB" dirty="0"/>
              <a:t> to 17th July 2026, meaning we will be away for 4 nights.“</a:t>
            </a:r>
          </a:p>
          <a:p>
            <a:endParaRPr lang="en-GB" dirty="0"/>
          </a:p>
          <a:p>
            <a:r>
              <a:rPr lang="en-GB" b="0" i="0" dirty="0">
                <a:solidFill>
                  <a:srgbClr val="4B4B4B"/>
                </a:solidFill>
                <a:effectLst/>
                <a:latin typeface="Arial" panose="020B0604020202020204" pitchFamily="34" charset="0"/>
              </a:rPr>
              <a:t>Bradwell is a Royal Yacht Association (RYA) Training Centre and a leading provider of sailing, yachting and water sport activities for schools, groups, businesses and individuals on the East Coast of England.</a:t>
            </a:r>
          </a:p>
          <a:p>
            <a:endParaRPr lang="en-GB" b="0" i="0" dirty="0">
              <a:solidFill>
                <a:srgbClr val="4B4B4B"/>
              </a:solidFill>
              <a:effectLst/>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4C7E9B8-BB13-4846-9248-95EF2138FC50}" type="slidenum">
              <a:rPr lang="en-GB" smtClean="0"/>
              <a:t>3</a:t>
            </a:fld>
            <a:endParaRPr lang="en-GB"/>
          </a:p>
        </p:txBody>
      </p:sp>
    </p:spTree>
    <p:extLst>
      <p:ext uri="{BB962C8B-B14F-4D97-AF65-F5344CB8AC3E}">
        <p14:creationId xmlns:p14="http://schemas.microsoft.com/office/powerpoint/2010/main" val="21140035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222222"/>
                </a:solidFill>
                <a:effectLst/>
                <a:latin typeface="Arial" panose="020B0604020202020204" pitchFamily="34" charset="0"/>
              </a:rPr>
              <a:t>Accommodation:</a:t>
            </a:r>
            <a:br>
              <a:rPr lang="en-GB" b="0" i="0" dirty="0">
                <a:solidFill>
                  <a:srgbClr val="222222"/>
                </a:solidFill>
                <a:effectLst/>
                <a:latin typeface="Arial" panose="020B0604020202020204" pitchFamily="34" charset="0"/>
              </a:rPr>
            </a:br>
            <a:r>
              <a:rPr lang="en-GB" b="0" i="0" dirty="0">
                <a:solidFill>
                  <a:srgbClr val="222222"/>
                </a:solidFill>
                <a:effectLst/>
                <a:latin typeface="Arial" panose="020B0604020202020204" pitchFamily="34" charset="0"/>
              </a:rPr>
              <a:t>The tented village offers Nomadic Bell tents each with lighting, mattresses and ground sheet. The village also includes a multi purpose marquee with lighting, fridge, tea/coffee/drinks making facilities and games i.e. table tennis, table football. </a:t>
            </a:r>
            <a:r>
              <a:rPr lang="en-GB" b="0" i="0" dirty="0">
                <a:solidFill>
                  <a:srgbClr val="222222"/>
                </a:solidFill>
                <a:effectLst/>
                <a:latin typeface="arial" panose="020B0604020202020204" pitchFamily="34" charset="0"/>
              </a:rPr>
              <a:t/>
            </a:r>
            <a:br>
              <a:rPr lang="en-GB" b="0" i="0" dirty="0">
                <a:solidFill>
                  <a:srgbClr val="222222"/>
                </a:solidFill>
                <a:effectLst/>
                <a:latin typeface="arial" panose="020B0604020202020204" pitchFamily="34" charset="0"/>
              </a:rPr>
            </a:br>
            <a:r>
              <a:rPr lang="en-GB" b="0" i="0" dirty="0">
                <a:solidFill>
                  <a:srgbClr val="222222"/>
                </a:solidFill>
                <a:effectLst/>
                <a:latin typeface="arial" panose="020B0604020202020204" pitchFamily="34" charset="0"/>
              </a:rPr>
              <a:t>Please note, bedding is </a:t>
            </a:r>
            <a:r>
              <a:rPr lang="en-GB" b="1" i="0" u="sng" dirty="0">
                <a:solidFill>
                  <a:srgbClr val="222222"/>
                </a:solidFill>
                <a:effectLst/>
                <a:latin typeface="arial" panose="020B0604020202020204" pitchFamily="34" charset="0"/>
              </a:rPr>
              <a:t>not provided</a:t>
            </a:r>
            <a:r>
              <a:rPr lang="en-GB" b="0" i="0" dirty="0">
                <a:solidFill>
                  <a:srgbClr val="222222"/>
                </a:solidFill>
                <a:effectLst/>
                <a:latin typeface="arial" panose="020B0604020202020204" pitchFamily="34" charset="0"/>
              </a:rPr>
              <a:t> and therefore all visiting students and staff will need to bring a sleeping bag and pillow for their stay. </a:t>
            </a:r>
          </a:p>
          <a:p>
            <a:endParaRPr lang="en-GB" b="0" i="0" dirty="0">
              <a:solidFill>
                <a:srgbClr val="222222"/>
              </a:solidFill>
              <a:effectLst/>
              <a:latin typeface="arial" panose="020B0604020202020204" pitchFamily="34" charset="0"/>
            </a:endParaRPr>
          </a:p>
          <a:p>
            <a:r>
              <a:rPr lang="en-GB" b="0" i="0" dirty="0">
                <a:solidFill>
                  <a:srgbClr val="222222"/>
                </a:solidFill>
                <a:effectLst/>
                <a:latin typeface="arial" panose="020B0604020202020204" pitchFamily="34" charset="0"/>
              </a:rPr>
              <a:t>Catering:</a:t>
            </a:r>
          </a:p>
          <a:p>
            <a:r>
              <a:rPr lang="en-GB" b="0" i="0" dirty="0">
                <a:solidFill>
                  <a:srgbClr val="222222"/>
                </a:solidFill>
                <a:effectLst/>
                <a:latin typeface="arial" panose="020B0604020202020204" pitchFamily="34" charset="0"/>
              </a:rPr>
              <a:t>Catering covers 3 meals per 24 hour stay. An additional lunch on your day of arrival and departure day has also been included. </a:t>
            </a:r>
          </a:p>
          <a:p>
            <a:r>
              <a:rPr lang="en-GB" b="0" i="0" dirty="0">
                <a:solidFill>
                  <a:srgbClr val="222222"/>
                </a:solidFill>
                <a:effectLst/>
                <a:latin typeface="arial" panose="020B0604020202020204" pitchFamily="34" charset="0"/>
              </a:rPr>
              <a:t>Meals are provided onsite by the catering team. We provide a group information form to be completed and returned to us before a visit commences, this will include details of any dietary requirements to ensure we can accommodate them during a visit. </a:t>
            </a:r>
          </a:p>
          <a:p>
            <a:r>
              <a:rPr lang="en-GB" b="0" i="0" dirty="0">
                <a:solidFill>
                  <a:srgbClr val="4B4B4B"/>
                </a:solidFill>
                <a:effectLst/>
                <a:latin typeface="Arial" panose="020B0604020202020204" pitchFamily="34" charset="0"/>
              </a:rPr>
              <a:t>Catering can be provided form the main dining room or in a large marquee.</a:t>
            </a:r>
            <a:r>
              <a:rPr lang="en-GB" b="0" i="0" dirty="0">
                <a:solidFill>
                  <a:srgbClr val="222222"/>
                </a:solidFill>
                <a:effectLst/>
                <a:latin typeface="arial" panose="020B0604020202020204" pitchFamily="34" charset="0"/>
              </a:rPr>
              <a:t/>
            </a:r>
            <a:br>
              <a:rPr lang="en-GB" b="0" i="0" dirty="0">
                <a:solidFill>
                  <a:srgbClr val="222222"/>
                </a:solidFill>
                <a:effectLst/>
                <a:latin typeface="arial" panose="020B0604020202020204" pitchFamily="34" charset="0"/>
              </a:rPr>
            </a:br>
            <a:endParaRPr lang="en-GB" dirty="0"/>
          </a:p>
        </p:txBody>
      </p:sp>
      <p:sp>
        <p:nvSpPr>
          <p:cNvPr id="4" name="Slide Number Placeholder 3"/>
          <p:cNvSpPr>
            <a:spLocks noGrp="1"/>
          </p:cNvSpPr>
          <p:nvPr>
            <p:ph type="sldNum" sz="quarter" idx="5"/>
          </p:nvPr>
        </p:nvSpPr>
        <p:spPr/>
        <p:txBody>
          <a:bodyPr/>
          <a:lstStyle/>
          <a:p>
            <a:fld id="{E4C7E9B8-BB13-4846-9248-95EF2138FC50}" type="slidenum">
              <a:rPr lang="en-GB" smtClean="0"/>
              <a:t>4</a:t>
            </a:fld>
            <a:endParaRPr lang="en-GB"/>
          </a:p>
        </p:txBody>
      </p:sp>
    </p:spTree>
    <p:extLst>
      <p:ext uri="{BB962C8B-B14F-4D97-AF65-F5344CB8AC3E}">
        <p14:creationId xmlns:p14="http://schemas.microsoft.com/office/powerpoint/2010/main" val="28934378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4C7E9B8-BB13-4846-9248-95EF2138FC50}" type="slidenum">
              <a:rPr lang="en-GB" smtClean="0"/>
              <a:t>5</a:t>
            </a:fld>
            <a:endParaRPr lang="en-GB"/>
          </a:p>
        </p:txBody>
      </p:sp>
    </p:spTree>
    <p:extLst>
      <p:ext uri="{BB962C8B-B14F-4D97-AF65-F5344CB8AC3E}">
        <p14:creationId xmlns:p14="http://schemas.microsoft.com/office/powerpoint/2010/main" val="39980780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trip is designed to be fun and challenging, with a wide range of activities. Each activity is designed to promote teamwork, problem-solving, and resilience. Our experience shows that even children who are initially nervous end up loving the activities and feeling a great sense of achievement.</a:t>
            </a:r>
          </a:p>
        </p:txBody>
      </p:sp>
      <p:sp>
        <p:nvSpPr>
          <p:cNvPr id="4" name="Slide Number Placeholder 3"/>
          <p:cNvSpPr>
            <a:spLocks noGrp="1"/>
          </p:cNvSpPr>
          <p:nvPr>
            <p:ph type="sldNum" sz="quarter" idx="5"/>
          </p:nvPr>
        </p:nvSpPr>
        <p:spPr/>
        <p:txBody>
          <a:bodyPr/>
          <a:lstStyle/>
          <a:p>
            <a:fld id="{E4C7E9B8-BB13-4846-9248-95EF2138FC50}" type="slidenum">
              <a:rPr lang="en-GB" smtClean="0"/>
              <a:t>6</a:t>
            </a:fld>
            <a:endParaRPr lang="en-GB"/>
          </a:p>
        </p:txBody>
      </p:sp>
    </p:spTree>
    <p:extLst>
      <p:ext uri="{BB962C8B-B14F-4D97-AF65-F5344CB8AC3E}">
        <p14:creationId xmlns:p14="http://schemas.microsoft.com/office/powerpoint/2010/main" val="30111100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spcAft>
                <a:spcPts val="825"/>
              </a:spcAft>
            </a:pPr>
            <a:r>
              <a:rPr lang="en-GB" dirty="0" smtClean="0"/>
              <a:t>We </a:t>
            </a:r>
            <a:r>
              <a:rPr lang="en-GB" dirty="0"/>
              <a:t>take safety very seriously. The centre’s staff are fully trained, and all activities are run with safety equipment and qualified instructors. School staff will be on duty at all times, and we follow strict supervision procedures, including regular headcounts and a designated first-aider available 24/7. In the unlikely event of an emergency, we have clear protocols in place and will contact parents as needed</a:t>
            </a:r>
            <a:r>
              <a:rPr lang="en-GB" dirty="0" smtClean="0"/>
              <a:t>.</a:t>
            </a:r>
            <a:endParaRPr lang="en-GB" b="0" i="0" dirty="0">
              <a:solidFill>
                <a:srgbClr val="4B4B4B"/>
              </a:solidFill>
              <a:effectLst/>
              <a:latin typeface="Arial" panose="020B0604020202020204" pitchFamily="34" charset="0"/>
            </a:endParaRPr>
          </a:p>
          <a:p>
            <a:pPr algn="l">
              <a:spcAft>
                <a:spcPts val="825"/>
              </a:spcAft>
            </a:pPr>
            <a:endParaRPr lang="en-GB" b="0" i="0" dirty="0">
              <a:solidFill>
                <a:srgbClr val="4B4B4B"/>
              </a:solidFill>
              <a:effectLst/>
              <a:latin typeface="Arial" panose="020B0604020202020204" pitchFamily="34" charset="0"/>
            </a:endParaRPr>
          </a:p>
          <a:p>
            <a:pPr algn="l">
              <a:spcAft>
                <a:spcPts val="825"/>
              </a:spcAft>
            </a:pPr>
            <a:r>
              <a:rPr lang="en-GB" b="0" i="0" dirty="0">
                <a:solidFill>
                  <a:srgbClr val="4B4B4B"/>
                </a:solidFill>
                <a:effectLst/>
                <a:latin typeface="Arial" panose="020B0604020202020204" pitchFamily="34" charset="0"/>
              </a:rPr>
              <a:t>Can be assured that all of the activities, although adventurous, are also educational, safe and delivered by competent staff. In line with our Codes of Practice, all of the activities offered by Essex Outdoors are delivered by staff that have been trained in accordance with both Essex County Council and national governing body (NGB) guidelines.</a:t>
            </a:r>
          </a:p>
          <a:p>
            <a:pPr algn="l">
              <a:spcAft>
                <a:spcPts val="825"/>
              </a:spcAft>
            </a:pPr>
            <a:r>
              <a:rPr lang="en-GB" b="0" i="0" dirty="0">
                <a:solidFill>
                  <a:srgbClr val="4B4B4B"/>
                </a:solidFill>
                <a:effectLst/>
                <a:latin typeface="Arial" panose="020B0604020202020204" pitchFamily="34" charset="0"/>
              </a:rPr>
              <a:t>All staff who work with young or vulnerable people are subject to enhanced Disclosure and Barring Service (DBS) checks before employment with us.</a:t>
            </a:r>
          </a:p>
          <a:p>
            <a:pPr algn="l"/>
            <a:r>
              <a:rPr lang="en-GB" b="0" i="0" dirty="0" smtClean="0">
                <a:solidFill>
                  <a:srgbClr val="4B4B4B"/>
                </a:solidFill>
                <a:effectLst/>
                <a:latin typeface="Arial" panose="020B0604020202020204" pitchFamily="34" charset="0"/>
              </a:rPr>
              <a:t>Centre is</a:t>
            </a:r>
            <a:r>
              <a:rPr lang="en-GB" b="0" i="0" baseline="0" dirty="0" smtClean="0">
                <a:solidFill>
                  <a:srgbClr val="4B4B4B"/>
                </a:solidFill>
                <a:effectLst/>
                <a:latin typeface="Arial" panose="020B0604020202020204" pitchFamily="34" charset="0"/>
              </a:rPr>
              <a:t> </a:t>
            </a:r>
            <a:r>
              <a:rPr lang="en-GB" b="0" i="0" dirty="0" smtClean="0">
                <a:solidFill>
                  <a:srgbClr val="4B4B4B"/>
                </a:solidFill>
                <a:effectLst/>
                <a:latin typeface="Arial" panose="020B0604020202020204" pitchFamily="34" charset="0"/>
              </a:rPr>
              <a:t>inspected </a:t>
            </a:r>
            <a:r>
              <a:rPr lang="en-GB" b="0" i="0" dirty="0">
                <a:solidFill>
                  <a:srgbClr val="4B4B4B"/>
                </a:solidFill>
                <a:effectLst/>
                <a:latin typeface="Arial" panose="020B0604020202020204" pitchFamily="34" charset="0"/>
              </a:rPr>
              <a:t>and approved by the Adventurous Activities Licensing Authority (AALA) and hold the Learning outside the classroom (</a:t>
            </a:r>
            <a:r>
              <a:rPr lang="en-GB" b="0" i="0" dirty="0" err="1">
                <a:solidFill>
                  <a:srgbClr val="4B4B4B"/>
                </a:solidFill>
                <a:effectLst/>
                <a:latin typeface="Arial" panose="020B0604020202020204" pitchFamily="34" charset="0"/>
              </a:rPr>
              <a:t>LOtC</a:t>
            </a:r>
            <a:r>
              <a:rPr lang="en-GB" b="0" i="0" dirty="0">
                <a:solidFill>
                  <a:srgbClr val="4B4B4B"/>
                </a:solidFill>
                <a:effectLst/>
                <a:latin typeface="Arial" panose="020B0604020202020204" pitchFamily="34" charset="0"/>
              </a:rPr>
              <a:t>) Quality Badge, ensuring </a:t>
            </a:r>
            <a:r>
              <a:rPr lang="en-GB" b="0" i="0" dirty="0" smtClean="0">
                <a:solidFill>
                  <a:srgbClr val="4B4B4B"/>
                </a:solidFill>
                <a:effectLst/>
                <a:latin typeface="Arial" panose="020B0604020202020204" pitchFamily="34" charset="0"/>
              </a:rPr>
              <a:t>they </a:t>
            </a:r>
            <a:r>
              <a:rPr lang="en-GB" b="0" i="0" dirty="0">
                <a:solidFill>
                  <a:srgbClr val="4B4B4B"/>
                </a:solidFill>
                <a:effectLst/>
                <a:latin typeface="Arial" panose="020B0604020202020204" pitchFamily="34" charset="0"/>
              </a:rPr>
              <a:t>maintain the highest standards of safety and delivery in the industry.</a:t>
            </a:r>
          </a:p>
          <a:p>
            <a:endParaRPr lang="en-GB" dirty="0"/>
          </a:p>
        </p:txBody>
      </p:sp>
      <p:sp>
        <p:nvSpPr>
          <p:cNvPr id="4" name="Slide Number Placeholder 3"/>
          <p:cNvSpPr>
            <a:spLocks noGrp="1"/>
          </p:cNvSpPr>
          <p:nvPr>
            <p:ph type="sldNum" sz="quarter" idx="5"/>
          </p:nvPr>
        </p:nvSpPr>
        <p:spPr/>
        <p:txBody>
          <a:bodyPr/>
          <a:lstStyle/>
          <a:p>
            <a:fld id="{E4C7E9B8-BB13-4846-9248-95EF2138FC50}" type="slidenum">
              <a:rPr lang="en-GB" smtClean="0"/>
              <a:t>7</a:t>
            </a:fld>
            <a:endParaRPr lang="en-GB"/>
          </a:p>
        </p:txBody>
      </p:sp>
    </p:spTree>
    <p:extLst>
      <p:ext uri="{BB962C8B-B14F-4D97-AF65-F5344CB8AC3E}">
        <p14:creationId xmlns:p14="http://schemas.microsoft.com/office/powerpoint/2010/main" val="1588188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offer a payment plan to spread the cost, and if any families are facing financial difficulties, please speak to us confidentially—we may be able to offer support or discuss alternative arrangements."</a:t>
            </a:r>
          </a:p>
        </p:txBody>
      </p:sp>
      <p:sp>
        <p:nvSpPr>
          <p:cNvPr id="4" name="Slide Number Placeholder 3"/>
          <p:cNvSpPr>
            <a:spLocks noGrp="1"/>
          </p:cNvSpPr>
          <p:nvPr>
            <p:ph type="sldNum" sz="quarter" idx="5"/>
          </p:nvPr>
        </p:nvSpPr>
        <p:spPr/>
        <p:txBody>
          <a:bodyPr/>
          <a:lstStyle/>
          <a:p>
            <a:fld id="{E4C7E9B8-BB13-4846-9248-95EF2138FC50}" type="slidenum">
              <a:rPr lang="en-GB" smtClean="0"/>
              <a:t>8</a:t>
            </a:fld>
            <a:endParaRPr lang="en-GB"/>
          </a:p>
        </p:txBody>
      </p:sp>
    </p:spTree>
    <p:extLst>
      <p:ext uri="{BB962C8B-B14F-4D97-AF65-F5344CB8AC3E}">
        <p14:creationId xmlns:p14="http://schemas.microsoft.com/office/powerpoint/2010/main" val="31388692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Please </a:t>
            </a:r>
            <a:r>
              <a:rPr lang="en-GB" dirty="0"/>
              <a:t>label all items with your child’s name. We ask that children do not bring mobile phones or valuables, as we want them to fully engage with the experience without distractions."</a:t>
            </a:r>
          </a:p>
        </p:txBody>
      </p:sp>
      <p:sp>
        <p:nvSpPr>
          <p:cNvPr id="4" name="Slide Number Placeholder 3"/>
          <p:cNvSpPr>
            <a:spLocks noGrp="1"/>
          </p:cNvSpPr>
          <p:nvPr>
            <p:ph type="sldNum" sz="quarter" idx="5"/>
          </p:nvPr>
        </p:nvSpPr>
        <p:spPr/>
        <p:txBody>
          <a:bodyPr/>
          <a:lstStyle/>
          <a:p>
            <a:fld id="{E4C7E9B8-BB13-4846-9248-95EF2138FC50}" type="slidenum">
              <a:rPr lang="en-GB" smtClean="0"/>
              <a:t>9</a:t>
            </a:fld>
            <a:endParaRPr lang="en-GB"/>
          </a:p>
        </p:txBody>
      </p:sp>
    </p:spTree>
    <p:extLst>
      <p:ext uri="{BB962C8B-B14F-4D97-AF65-F5344CB8AC3E}">
        <p14:creationId xmlns:p14="http://schemas.microsoft.com/office/powerpoint/2010/main" val="32208652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4C7E9B8-BB13-4846-9248-95EF2138FC50}" type="slidenum">
              <a:rPr lang="en-GB" smtClean="0"/>
              <a:t>10</a:t>
            </a:fld>
            <a:endParaRPr lang="en-GB"/>
          </a:p>
        </p:txBody>
      </p:sp>
    </p:spTree>
    <p:extLst>
      <p:ext uri="{BB962C8B-B14F-4D97-AF65-F5344CB8AC3E}">
        <p14:creationId xmlns:p14="http://schemas.microsoft.com/office/powerpoint/2010/main" val="32600724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4C7E9B8-BB13-4846-9248-95EF2138FC50}" type="slidenum">
              <a:rPr lang="en-GB" smtClean="0"/>
              <a:t>11</a:t>
            </a:fld>
            <a:endParaRPr lang="en-GB"/>
          </a:p>
        </p:txBody>
      </p:sp>
    </p:spTree>
    <p:extLst>
      <p:ext uri="{BB962C8B-B14F-4D97-AF65-F5344CB8AC3E}">
        <p14:creationId xmlns:p14="http://schemas.microsoft.com/office/powerpoint/2010/main" val="41246818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98DE6C8-AB1D-4204-BC9C-3366B0BF0435}"/>
              </a:ext>
            </a:extLst>
          </p:cNvPr>
          <p:cNvSpPr>
            <a:spLocks noGrp="1"/>
          </p:cNvSpPr>
          <p:nvPr>
            <p:ph type="ctrTitle"/>
          </p:nvPr>
        </p:nvSpPr>
        <p:spPr>
          <a:xfrm>
            <a:off x="704088" y="889820"/>
            <a:ext cx="9989574" cy="3598606"/>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xmlns="" id="{7A7B9009-EE50-4EE5-B6EB-CD6EC83D3FA3}"/>
              </a:ext>
            </a:extLst>
          </p:cNvPr>
          <p:cNvSpPr>
            <a:spLocks noGrp="1"/>
          </p:cNvSpPr>
          <p:nvPr>
            <p:ph type="subTitle" idx="1"/>
          </p:nvPr>
        </p:nvSpPr>
        <p:spPr>
          <a:xfrm>
            <a:off x="704088"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xmlns="" id="{99C8667E-058A-436F-B8EA-5B3A99D43D09}"/>
              </a:ext>
            </a:extLst>
          </p:cNvPr>
          <p:cNvSpPr>
            <a:spLocks noGrp="1"/>
          </p:cNvSpPr>
          <p:nvPr>
            <p:ph type="dt" sz="half" idx="10"/>
          </p:nvPr>
        </p:nvSpPr>
        <p:spPr/>
        <p:txBody>
          <a:bodyPr/>
          <a:lstStyle/>
          <a:p>
            <a:fld id="{D1D1EADE-8E88-4C7C-8AC5-FB148DE4940E}" type="datetime1">
              <a:rPr lang="en-US" smtClean="0"/>
              <a:t>3/3/2025</a:t>
            </a:fld>
            <a:endParaRPr lang="en-US"/>
          </a:p>
        </p:txBody>
      </p:sp>
      <p:sp>
        <p:nvSpPr>
          <p:cNvPr id="5" name="Footer Placeholder 4">
            <a:extLst>
              <a:ext uri="{FF2B5EF4-FFF2-40B4-BE49-F238E27FC236}">
                <a16:creationId xmlns:a16="http://schemas.microsoft.com/office/drawing/2014/main" xmlns="" id="{52680305-1AD7-482D-BFFD-6CDB83AB39A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BE5762A1-52E9-402D-B65E-DF193E44CE83}"/>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1480010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987CA6-BFD9-4CB1-8892-F6B062E8244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xmlns="" id="{E0CDA8C3-9C0C-4E52-9A62-E4DB159E6B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xmlns="" id="{7CC3EC35-E02F-41FF-9232-F90692A902FC}"/>
              </a:ext>
            </a:extLst>
          </p:cNvPr>
          <p:cNvSpPr>
            <a:spLocks noGrp="1"/>
          </p:cNvSpPr>
          <p:nvPr>
            <p:ph type="dt" sz="half" idx="10"/>
          </p:nvPr>
        </p:nvSpPr>
        <p:spPr/>
        <p:txBody>
          <a:bodyPr/>
          <a:lstStyle/>
          <a:p>
            <a:fld id="{157B6794-849E-4626-908B-D15793550EFB}" type="datetime1">
              <a:rPr lang="en-US" smtClean="0"/>
              <a:t>3/3/2025</a:t>
            </a:fld>
            <a:endParaRPr lang="en-US"/>
          </a:p>
        </p:txBody>
      </p:sp>
      <p:sp>
        <p:nvSpPr>
          <p:cNvPr id="5" name="Footer Placeholder 4">
            <a:extLst>
              <a:ext uri="{FF2B5EF4-FFF2-40B4-BE49-F238E27FC236}">
                <a16:creationId xmlns:a16="http://schemas.microsoft.com/office/drawing/2014/main" xmlns="" id="{39D13D38-5DF1-443B-8A12-71E834FDC6A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F25E644A-4A37-4757-9809-5B035E2874E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0988413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xmlns=""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5806546A-957F-4C4D-9744-1177AD258E10}"/>
              </a:ext>
            </a:extLst>
          </p:cNvPr>
          <p:cNvSpPr>
            <a:spLocks noGrp="1"/>
          </p:cNvSpPr>
          <p:nvPr>
            <p:ph type="dt" sz="half" idx="10"/>
          </p:nvPr>
        </p:nvSpPr>
        <p:spPr/>
        <p:txBody>
          <a:bodyPr/>
          <a:lstStyle/>
          <a:p>
            <a:fld id="{63DB64E7-5594-42A3-ADBF-E95A7ACEAD64}" type="datetime1">
              <a:rPr lang="en-US" smtClean="0"/>
              <a:t>3/3/2025</a:t>
            </a:fld>
            <a:endParaRPr lang="en-US"/>
          </a:p>
        </p:txBody>
      </p:sp>
      <p:sp>
        <p:nvSpPr>
          <p:cNvPr id="5" name="Footer Placeholder 4">
            <a:extLst>
              <a:ext uri="{FF2B5EF4-FFF2-40B4-BE49-F238E27FC236}">
                <a16:creationId xmlns:a16="http://schemas.microsoft.com/office/drawing/2014/main" xmlns="" id="{B1DB149C-CC63-4E3A-A83D-EF637EB5197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EDB94775-7982-41EC-B584-D51224D38F77}"/>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1792825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8CE4BD8-507D-48E4-A624-F16A741C3609}"/>
              </a:ext>
            </a:extLst>
          </p:cNvPr>
          <p:cNvSpPr>
            <a:spLocks noGrp="1"/>
          </p:cNvSpPr>
          <p:nvPr>
            <p:ph type="title"/>
          </p:nvPr>
        </p:nvSpPr>
        <p:spPr>
          <a:xfrm>
            <a:off x="700635" y="914400"/>
            <a:ext cx="10691265" cy="1307592"/>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xmlns="" id="{810A07E4-3A39-457C-A059-7DFB6039D947}"/>
              </a:ext>
            </a:extLst>
          </p:cNvPr>
          <p:cNvSpPr>
            <a:spLocks noGrp="1"/>
          </p:cNvSpPr>
          <p:nvPr>
            <p:ph sz="half" idx="1"/>
          </p:nvPr>
        </p:nvSpPr>
        <p:spPr>
          <a:xfrm>
            <a:off x="704088"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xmlns="" id="{7B141E17-47CE-4A78-B0FA-0E9786DA67C5}"/>
              </a:ext>
            </a:extLst>
          </p:cNvPr>
          <p:cNvSpPr>
            <a:spLocks noGrp="1"/>
          </p:cNvSpPr>
          <p:nvPr>
            <p:ph sz="half" idx="2"/>
          </p:nvPr>
        </p:nvSpPr>
        <p:spPr>
          <a:xfrm>
            <a:off x="6181344"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xmlns="" id="{89F02C13-D3ED-4044-9716-F29D79A184C9}"/>
              </a:ext>
            </a:extLst>
          </p:cNvPr>
          <p:cNvSpPr>
            <a:spLocks noGrp="1"/>
          </p:cNvSpPr>
          <p:nvPr>
            <p:ph type="dt" sz="half" idx="10"/>
          </p:nvPr>
        </p:nvSpPr>
        <p:spPr/>
        <p:txBody>
          <a:bodyPr/>
          <a:lstStyle/>
          <a:p>
            <a:fld id="{18462B0B-D248-4FFB-8695-AD7FA4B1284A}" type="datetime1">
              <a:rPr lang="en-US" smtClean="0"/>
              <a:t>3/3/2025</a:t>
            </a:fld>
            <a:endParaRPr lang="en-US"/>
          </a:p>
        </p:txBody>
      </p:sp>
      <p:sp>
        <p:nvSpPr>
          <p:cNvPr id="6" name="Footer Placeholder 5">
            <a:extLst>
              <a:ext uri="{FF2B5EF4-FFF2-40B4-BE49-F238E27FC236}">
                <a16:creationId xmlns:a16="http://schemas.microsoft.com/office/drawing/2014/main" xmlns="" id="{8AF334AD-FB29-4355-B5CF-85E61B4F340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BA5AA154-790C-4774-9C21-8C543E733F2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8521919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E07DD35-7673-4F88-86B0-634883B5E345}"/>
              </a:ext>
            </a:extLst>
          </p:cNvPr>
          <p:cNvSpPr>
            <a:spLocks noGrp="1"/>
          </p:cNvSpPr>
          <p:nvPr>
            <p:ph type="title"/>
          </p:nvPr>
        </p:nvSpPr>
        <p:spPr>
          <a:xfrm>
            <a:off x="704087" y="929147"/>
            <a:ext cx="10689336" cy="798451"/>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xmlns="" id="{5EC820D7-3E0B-47C6-A583-C4C839C5AF03}"/>
              </a:ext>
            </a:extLst>
          </p:cNvPr>
          <p:cNvSpPr>
            <a:spLocks noGrp="1"/>
          </p:cNvSpPr>
          <p:nvPr>
            <p:ph type="body" idx="1"/>
          </p:nvPr>
        </p:nvSpPr>
        <p:spPr>
          <a:xfrm>
            <a:off x="704088"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6A839A7B-97D5-400F-B802-A0FF28FE9F15}"/>
              </a:ext>
            </a:extLst>
          </p:cNvPr>
          <p:cNvSpPr>
            <a:spLocks noGrp="1"/>
          </p:cNvSpPr>
          <p:nvPr>
            <p:ph sz="half" idx="2"/>
          </p:nvPr>
        </p:nvSpPr>
        <p:spPr>
          <a:xfrm>
            <a:off x="704088"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xmlns="" id="{C2E0ECA2-DBF1-4681-9DFA-93AFD1B371DB}"/>
              </a:ext>
            </a:extLst>
          </p:cNvPr>
          <p:cNvSpPr>
            <a:spLocks noGrp="1"/>
          </p:cNvSpPr>
          <p:nvPr>
            <p:ph type="body" sz="quarter" idx="3"/>
          </p:nvPr>
        </p:nvSpPr>
        <p:spPr>
          <a:xfrm>
            <a:off x="6181344"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390EBBBB-517F-4ED7-9E51-CF0F7590B4D4}"/>
              </a:ext>
            </a:extLst>
          </p:cNvPr>
          <p:cNvSpPr>
            <a:spLocks noGrp="1"/>
          </p:cNvSpPr>
          <p:nvPr>
            <p:ph sz="quarter" idx="4"/>
          </p:nvPr>
        </p:nvSpPr>
        <p:spPr>
          <a:xfrm>
            <a:off x="6181344"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xmlns="" id="{2511B5C7-1E37-478F-B4B0-C7202FFE41B9}"/>
              </a:ext>
            </a:extLst>
          </p:cNvPr>
          <p:cNvSpPr>
            <a:spLocks noGrp="1"/>
          </p:cNvSpPr>
          <p:nvPr>
            <p:ph type="dt" sz="half" idx="10"/>
          </p:nvPr>
        </p:nvSpPr>
        <p:spPr/>
        <p:txBody>
          <a:bodyPr/>
          <a:lstStyle/>
          <a:p>
            <a:fld id="{D0378EFB-9159-4510-B73F-4F0409ADE937}" type="datetime1">
              <a:rPr lang="en-US" smtClean="0"/>
              <a:t>3/3/2025</a:t>
            </a:fld>
            <a:endParaRPr lang="en-US"/>
          </a:p>
        </p:txBody>
      </p:sp>
      <p:sp>
        <p:nvSpPr>
          <p:cNvPr id="8" name="Footer Placeholder 7">
            <a:extLst>
              <a:ext uri="{FF2B5EF4-FFF2-40B4-BE49-F238E27FC236}">
                <a16:creationId xmlns:a16="http://schemas.microsoft.com/office/drawing/2014/main" xmlns="" id="{9153F7EF-507C-4CB3-86C5-8B34FFFC1D86}"/>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xmlns="" id="{58E3DEA6-E4EB-4C2A-8B4F-55EC965B6219}"/>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5892866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8032964-A933-4B98-A141-A4B316DAFA9F}"/>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xmlns="" id="{5D684C9D-23DA-42B0-9DD3-7592F72E8DC9}"/>
              </a:ext>
            </a:extLst>
          </p:cNvPr>
          <p:cNvSpPr>
            <a:spLocks noGrp="1"/>
          </p:cNvSpPr>
          <p:nvPr>
            <p:ph type="dt" sz="half" idx="10"/>
          </p:nvPr>
        </p:nvSpPr>
        <p:spPr/>
        <p:txBody>
          <a:bodyPr/>
          <a:lstStyle/>
          <a:p>
            <a:fld id="{89BC9412-2452-4BED-A324-9D8C115361AD}" type="datetime1">
              <a:rPr lang="en-US" smtClean="0"/>
              <a:t>3/3/2025</a:t>
            </a:fld>
            <a:endParaRPr lang="en-US"/>
          </a:p>
        </p:txBody>
      </p:sp>
      <p:sp>
        <p:nvSpPr>
          <p:cNvPr id="4" name="Footer Placeholder 3">
            <a:extLst>
              <a:ext uri="{FF2B5EF4-FFF2-40B4-BE49-F238E27FC236}">
                <a16:creationId xmlns:a16="http://schemas.microsoft.com/office/drawing/2014/main" xmlns="" id="{68BF8F05-876F-49D8-AE30-5BB2A91ECD59}"/>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xmlns="" id="{153D20DA-9260-4577-BB51-789570A243A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9836441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AD2C1F24-E0A1-45A7-8EF5-92CD9799341C}"/>
              </a:ext>
            </a:extLst>
          </p:cNvPr>
          <p:cNvSpPr>
            <a:spLocks noGrp="1"/>
          </p:cNvSpPr>
          <p:nvPr>
            <p:ph type="dt" sz="half" idx="10"/>
          </p:nvPr>
        </p:nvSpPr>
        <p:spPr/>
        <p:txBody>
          <a:bodyPr/>
          <a:lstStyle/>
          <a:p>
            <a:fld id="{F5318F62-D251-40E8-A23C-F4CFE9FEAB41}" type="datetime1">
              <a:rPr lang="en-US" smtClean="0"/>
              <a:t>3/3/2025</a:t>
            </a:fld>
            <a:endParaRPr lang="en-US"/>
          </a:p>
        </p:txBody>
      </p:sp>
      <p:sp>
        <p:nvSpPr>
          <p:cNvPr id="3" name="Footer Placeholder 2">
            <a:extLst>
              <a:ext uri="{FF2B5EF4-FFF2-40B4-BE49-F238E27FC236}">
                <a16:creationId xmlns:a16="http://schemas.microsoft.com/office/drawing/2014/main" xmlns="" id="{3E021C19-210E-46B0-9036-5D8AECC9260C}"/>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xmlns="" id="{1A880FEF-487E-44DF-8615-DF2210419602}"/>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9932548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1A568EE-74C8-43A6-90BC-2DDD965CF64A}"/>
              </a:ext>
            </a:extLst>
          </p:cNvPr>
          <p:cNvSpPr>
            <a:spLocks noGrp="1"/>
          </p:cNvSpPr>
          <p:nvPr>
            <p:ph type="title"/>
          </p:nvPr>
        </p:nvSpPr>
        <p:spPr>
          <a:xfrm>
            <a:off x="704088" y="1069848"/>
            <a:ext cx="4093599" cy="1316736"/>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xmlns="" id="{971C35AC-CAE3-48CF-A3E4-A075C9FDD71B}"/>
              </a:ext>
            </a:extLst>
          </p:cNvPr>
          <p:cNvSpPr>
            <a:spLocks noGrp="1"/>
          </p:cNvSpPr>
          <p:nvPr>
            <p:ph idx="1"/>
          </p:nvPr>
        </p:nvSpPr>
        <p:spPr>
          <a:xfrm>
            <a:off x="5183188" y="1069848"/>
            <a:ext cx="6172200" cy="47912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xmlns="" id="{2D9D03EA-5FAD-4609-A2B8-624E426847E3}"/>
              </a:ext>
            </a:extLst>
          </p:cNvPr>
          <p:cNvSpPr>
            <a:spLocks noGrp="1"/>
          </p:cNvSpPr>
          <p:nvPr>
            <p:ph type="body" sz="half" idx="2"/>
          </p:nvPr>
        </p:nvSpPr>
        <p:spPr>
          <a:xfrm>
            <a:off x="704088" y="2551176"/>
            <a:ext cx="4093599" cy="331927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0B58D2EA-2191-4216-B64D-067BDFE12375}"/>
              </a:ext>
            </a:extLst>
          </p:cNvPr>
          <p:cNvSpPr>
            <a:spLocks noGrp="1"/>
          </p:cNvSpPr>
          <p:nvPr>
            <p:ph type="dt" sz="half" idx="10"/>
          </p:nvPr>
        </p:nvSpPr>
        <p:spPr/>
        <p:txBody>
          <a:bodyPr/>
          <a:lstStyle/>
          <a:p>
            <a:fld id="{44F76144-149E-4874-93A5-554A0357CF82}" type="datetime1">
              <a:rPr lang="en-US" smtClean="0"/>
              <a:t>3/3/2025</a:t>
            </a:fld>
            <a:endParaRPr lang="en-US"/>
          </a:p>
        </p:txBody>
      </p:sp>
      <p:sp>
        <p:nvSpPr>
          <p:cNvPr id="6" name="Footer Placeholder 5">
            <a:extLst>
              <a:ext uri="{FF2B5EF4-FFF2-40B4-BE49-F238E27FC236}">
                <a16:creationId xmlns:a16="http://schemas.microsoft.com/office/drawing/2014/main" xmlns="" id="{78042128-DAB4-481C-BEE6-3523E8E88BA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AE50E382-C500-4A4C-A7C6-43860383AB91}"/>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8707487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39FE98B-EACF-4251-A8AF-0D9EDD17C664}"/>
              </a:ext>
            </a:extLst>
          </p:cNvPr>
          <p:cNvSpPr>
            <a:spLocks noGrp="1"/>
          </p:cNvSpPr>
          <p:nvPr>
            <p:ph type="title"/>
          </p:nvPr>
        </p:nvSpPr>
        <p:spPr>
          <a:xfrm>
            <a:off x="704088" y="1066800"/>
            <a:ext cx="4103431" cy="1317523"/>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xmlns=""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xmlns="" id="{FA0C2E6A-F834-4540-BB00-E13CB45DC362}"/>
              </a:ext>
            </a:extLst>
          </p:cNvPr>
          <p:cNvSpPr>
            <a:spLocks noGrp="1"/>
          </p:cNvSpPr>
          <p:nvPr>
            <p:ph type="body" sz="half" idx="2"/>
          </p:nvPr>
        </p:nvSpPr>
        <p:spPr>
          <a:xfrm>
            <a:off x="704088"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F0C38EAB-AD63-415C-B263-BA1D8FBE3CB0}"/>
              </a:ext>
            </a:extLst>
          </p:cNvPr>
          <p:cNvSpPr>
            <a:spLocks noGrp="1"/>
          </p:cNvSpPr>
          <p:nvPr>
            <p:ph type="dt" sz="half" idx="10"/>
          </p:nvPr>
        </p:nvSpPr>
        <p:spPr/>
        <p:txBody>
          <a:bodyPr/>
          <a:lstStyle/>
          <a:p>
            <a:fld id="{50BA65D8-0540-4835-AE5C-25D29DBA01BE}" type="datetime1">
              <a:rPr lang="en-US" smtClean="0"/>
              <a:t>3/3/2025</a:t>
            </a:fld>
            <a:endParaRPr lang="en-US"/>
          </a:p>
        </p:txBody>
      </p:sp>
      <p:sp>
        <p:nvSpPr>
          <p:cNvPr id="6" name="Footer Placeholder 5">
            <a:extLst>
              <a:ext uri="{FF2B5EF4-FFF2-40B4-BE49-F238E27FC236}">
                <a16:creationId xmlns:a16="http://schemas.microsoft.com/office/drawing/2014/main" xmlns="" id="{422E5541-B6DE-45E8-BCFE-0DFC4F57407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DBB78D45-289B-46AF-8CB9-E6150BEA17ED}"/>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9780866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D6359C1-C098-4BF4-A55D-782F4E606B8A}"/>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xmlns=""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xmlns="" id="{C8A70B00-53AE-4D3F-91BE-A8D789ED9864}"/>
              </a:ext>
            </a:extLst>
          </p:cNvPr>
          <p:cNvSpPr>
            <a:spLocks noGrp="1"/>
          </p:cNvSpPr>
          <p:nvPr>
            <p:ph type="dt" sz="half" idx="10"/>
          </p:nvPr>
        </p:nvSpPr>
        <p:spPr/>
        <p:txBody>
          <a:bodyPr/>
          <a:lstStyle/>
          <a:p>
            <a:fld id="{EC3C8B9C-477D-492A-96AD-1FC2CC997A73}" type="datetime1">
              <a:rPr lang="en-US" smtClean="0"/>
              <a:t>3/3/2025</a:t>
            </a:fld>
            <a:endParaRPr lang="en-US"/>
          </a:p>
        </p:txBody>
      </p:sp>
      <p:sp>
        <p:nvSpPr>
          <p:cNvPr id="5" name="Footer Placeholder 4">
            <a:extLst>
              <a:ext uri="{FF2B5EF4-FFF2-40B4-BE49-F238E27FC236}">
                <a16:creationId xmlns:a16="http://schemas.microsoft.com/office/drawing/2014/main" xmlns="" id="{06647FC7-8124-4F70-A849-B6BCC5189CC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B47CEBE4-50DC-47DB-B699-CCC024336C9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973388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4B418279-D3B8-4C6A-AB74-9DE377771270}"/>
              </a:ext>
            </a:extLst>
          </p:cNvPr>
          <p:cNvSpPr>
            <a:spLocks noGrp="1"/>
          </p:cNvSpPr>
          <p:nvPr>
            <p:ph type="title" orient="vert"/>
          </p:nvPr>
        </p:nvSpPr>
        <p:spPr>
          <a:xfrm>
            <a:off x="9242322" y="997974"/>
            <a:ext cx="2349043" cy="498495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xmlns="" id="{E28F733C-9309-4197-BACA-207CDC8935C9}"/>
              </a:ext>
            </a:extLst>
          </p:cNvPr>
          <p:cNvSpPr>
            <a:spLocks noGrp="1"/>
          </p:cNvSpPr>
          <p:nvPr>
            <p:ph type="body" orient="vert" idx="1"/>
          </p:nvPr>
        </p:nvSpPr>
        <p:spPr>
          <a:xfrm>
            <a:off x="768927" y="997973"/>
            <a:ext cx="8473395"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xmlns="" id="{56ACD4D0-5BE6-412D-B08B-5DFFD593513E}"/>
              </a:ext>
            </a:extLst>
          </p:cNvPr>
          <p:cNvSpPr>
            <a:spLocks noGrp="1"/>
          </p:cNvSpPr>
          <p:nvPr>
            <p:ph type="dt" sz="half" idx="10"/>
          </p:nvPr>
        </p:nvSpPr>
        <p:spPr/>
        <p:txBody>
          <a:bodyPr/>
          <a:lstStyle/>
          <a:p>
            <a:fld id="{42D3AED5-E26D-4E29-B1B3-7847B6779594}" type="datetime1">
              <a:rPr lang="en-US" smtClean="0"/>
              <a:t>3/3/2025</a:t>
            </a:fld>
            <a:endParaRPr lang="en-US"/>
          </a:p>
        </p:txBody>
      </p:sp>
      <p:sp>
        <p:nvSpPr>
          <p:cNvPr id="5" name="Footer Placeholder 4">
            <a:extLst>
              <a:ext uri="{FF2B5EF4-FFF2-40B4-BE49-F238E27FC236}">
                <a16:creationId xmlns:a16="http://schemas.microsoft.com/office/drawing/2014/main" xmlns="" id="{55021651-B786-4A39-A10F-F5231D0A2C5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74504D2D-9379-40DE-9F45-3004BE54F16B}"/>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42690970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47A362AC-B59F-4AC7-B279-57DDD5336BCA}"/>
              </a:ext>
            </a:extLst>
          </p:cNvPr>
          <p:cNvSpPr>
            <a:spLocks noGrp="1"/>
          </p:cNvSpPr>
          <p:nvPr>
            <p:ph type="title"/>
          </p:nvPr>
        </p:nvSpPr>
        <p:spPr>
          <a:xfrm>
            <a:off x="700635" y="914400"/>
            <a:ext cx="10691265" cy="130759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xmlns="" id="{0E6042DB-75BD-4EC1-B6D9-8A72EF940CAA}"/>
              </a:ext>
            </a:extLst>
          </p:cNvPr>
          <p:cNvSpPr>
            <a:spLocks noGrp="1"/>
          </p:cNvSpPr>
          <p:nvPr>
            <p:ph type="body" idx="1"/>
          </p:nvPr>
        </p:nvSpPr>
        <p:spPr>
          <a:xfrm>
            <a:off x="700635" y="2221992"/>
            <a:ext cx="10691265" cy="37398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xmlns="" id="{21DD1378-7C96-4079-B44C-3D86B4657596}"/>
              </a:ext>
            </a:extLst>
          </p:cNvPr>
          <p:cNvSpPr>
            <a:spLocks noGrp="1"/>
          </p:cNvSpPr>
          <p:nvPr>
            <p:ph type="dt" sz="half" idx="2"/>
          </p:nvPr>
        </p:nvSpPr>
        <p:spPr>
          <a:xfrm>
            <a:off x="8369448" y="6356350"/>
            <a:ext cx="2549564" cy="365125"/>
          </a:xfrm>
          <a:prstGeom prst="rect">
            <a:avLst/>
          </a:prstGeom>
        </p:spPr>
        <p:txBody>
          <a:bodyPr vert="horz" lIns="91440" tIns="45720" rIns="91440" bIns="45720" rtlCol="0" anchor="ctr"/>
          <a:lstStyle>
            <a:lvl1pPr algn="r">
              <a:defRPr sz="1050">
                <a:solidFill>
                  <a:schemeClr val="tx1"/>
                </a:solidFill>
                <a:latin typeface="+mj-lt"/>
              </a:defRPr>
            </a:lvl1pPr>
          </a:lstStyle>
          <a:p>
            <a:fld id="{E31BA835-12AC-4E8F-955A-EA3F4DE2791F}" type="datetime1">
              <a:rPr lang="en-US" smtClean="0"/>
              <a:t>3/3/2025</a:t>
            </a:fld>
            <a:endParaRPr lang="en-US"/>
          </a:p>
        </p:txBody>
      </p:sp>
      <p:sp>
        <p:nvSpPr>
          <p:cNvPr id="5" name="Footer Placeholder 4">
            <a:extLst>
              <a:ext uri="{FF2B5EF4-FFF2-40B4-BE49-F238E27FC236}">
                <a16:creationId xmlns:a16="http://schemas.microsoft.com/office/drawing/2014/main" xmlns="" id="{D19B6B78-577F-43F5-BAEE-BF72484C9850}"/>
              </a:ext>
            </a:extLst>
          </p:cNvPr>
          <p:cNvSpPr>
            <a:spLocks noGrp="1"/>
          </p:cNvSpPr>
          <p:nvPr>
            <p:ph type="ftr" sz="quarter" idx="3"/>
          </p:nvPr>
        </p:nvSpPr>
        <p:spPr>
          <a:xfrm>
            <a:off x="704088"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endParaRPr lang="en-US" dirty="0"/>
          </a:p>
        </p:txBody>
      </p:sp>
      <p:sp>
        <p:nvSpPr>
          <p:cNvPr id="6" name="Slide Number Placeholder 5">
            <a:extLst>
              <a:ext uri="{FF2B5EF4-FFF2-40B4-BE49-F238E27FC236}">
                <a16:creationId xmlns:a16="http://schemas.microsoft.com/office/drawing/2014/main" xmlns=""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87E7843D-FF13-4365-9478-9625B70A2705}" type="slidenum">
              <a:rPr lang="en-US" smtClean="0"/>
              <a:t>‹#›</a:t>
            </a:fld>
            <a:endParaRPr lang="en-US"/>
          </a:p>
        </p:txBody>
      </p:sp>
      <p:cxnSp>
        <p:nvCxnSpPr>
          <p:cNvPr id="7" name="Straight Connector 6">
            <a:extLst>
              <a:ext uri="{FF2B5EF4-FFF2-40B4-BE49-F238E27FC236}">
                <a16:creationId xmlns:a16="http://schemas.microsoft.com/office/drawing/2014/main" xmlns=""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xmlns=""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85937253"/>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66" r:id="rId6"/>
    <p:sldLayoutId id="2147483662" r:id="rId7"/>
    <p:sldLayoutId id="2147483663" r:id="rId8"/>
    <p:sldLayoutId id="2147483664" r:id="rId9"/>
    <p:sldLayoutId id="2147483665" r:id="rId10"/>
    <p:sldLayoutId id="2147483667" r:id="rId11"/>
  </p:sldLayoutIdLst>
  <p:hf sldNum="0" hdr="0" ftr="0" dt="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hyperlink" Target="https://www.essexoutdoors.com/schools/primary-schools/" TargetMode="Externa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jpe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hyperlink" Target="https://edwinstree.herts.sch.uk/images/content/Essex%20Outdoors%20-%20Bradwell%20Kit%20List%202024.pdf"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xmlns="" id="{33E93247-6229-44AB-A550-739E971E690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sto MT"/>
              <a:ea typeface="+mn-ea"/>
              <a:cs typeface="+mn-cs"/>
            </a:endParaRPr>
          </a:p>
        </p:txBody>
      </p:sp>
      <p:cxnSp>
        <p:nvCxnSpPr>
          <p:cNvPr id="21" name="Straight Connector 20">
            <a:extLst>
              <a:ext uri="{FF2B5EF4-FFF2-40B4-BE49-F238E27FC236}">
                <a16:creationId xmlns:a16="http://schemas.microsoft.com/office/drawing/2014/main" xmlns="" id="{EE2E603F-4A95-4FE8-BB06-211DFD75DBEF}"/>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800100" y="723900"/>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xmlns="" id="{0C453C59-D0C8-1DC7-C3D9-D996219BED63}"/>
              </a:ext>
            </a:extLst>
          </p:cNvPr>
          <p:cNvPicPr>
            <a:picLocks noChangeAspect="1"/>
          </p:cNvPicPr>
          <p:nvPr/>
        </p:nvPicPr>
        <p:blipFill>
          <a:blip r:embed="rId3"/>
          <a:srcRect l="6854" r="24257" b="6060"/>
          <a:stretch/>
        </p:blipFill>
        <p:spPr>
          <a:xfrm>
            <a:off x="20" y="10"/>
            <a:ext cx="12191979" cy="6857990"/>
          </a:xfrm>
          <a:prstGeom prst="rect">
            <a:avLst/>
          </a:prstGeom>
        </p:spPr>
      </p:pic>
      <p:sp>
        <p:nvSpPr>
          <p:cNvPr id="23" name="Rectangle 22">
            <a:extLst>
              <a:ext uri="{FF2B5EF4-FFF2-40B4-BE49-F238E27FC236}">
                <a16:creationId xmlns:a16="http://schemas.microsoft.com/office/drawing/2014/main" xmlns="" id="{D21F66AB-6D67-4C86-A415-0B6E4EEC5AB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a:off x="-423811" y="423809"/>
            <a:ext cx="6858002" cy="6010383"/>
          </a:xfrm>
          <a:prstGeom prst="rect">
            <a:avLst/>
          </a:prstGeom>
          <a:gradFill>
            <a:gsLst>
              <a:gs pos="0">
                <a:schemeClr val="bg1">
                  <a:alpha val="0"/>
                </a:schemeClr>
              </a:gs>
              <a:gs pos="46000">
                <a:schemeClr val="bg1">
                  <a:alpha val="31000"/>
                </a:schemeClr>
              </a:gs>
              <a:gs pos="26000">
                <a:schemeClr val="bg1">
                  <a:alpha val="17000"/>
                </a:schemeClr>
              </a:gs>
              <a:gs pos="100000">
                <a:schemeClr val="bg1">
                  <a:alpha val="4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sto MT"/>
              <a:ea typeface="+mn-ea"/>
              <a:cs typeface="+mn-cs"/>
            </a:endParaRPr>
          </a:p>
        </p:txBody>
      </p:sp>
      <p:sp>
        <p:nvSpPr>
          <p:cNvPr id="2" name="Title 1">
            <a:extLst>
              <a:ext uri="{FF2B5EF4-FFF2-40B4-BE49-F238E27FC236}">
                <a16:creationId xmlns:a16="http://schemas.microsoft.com/office/drawing/2014/main" xmlns="" id="{B61A2F88-51EE-58EB-490D-8AC6E44574EB}"/>
              </a:ext>
            </a:extLst>
          </p:cNvPr>
          <p:cNvSpPr>
            <a:spLocks noGrp="1"/>
          </p:cNvSpPr>
          <p:nvPr>
            <p:ph type="ctrTitle"/>
          </p:nvPr>
        </p:nvSpPr>
        <p:spPr>
          <a:xfrm>
            <a:off x="355675" y="592128"/>
            <a:ext cx="11480649" cy="4005454"/>
          </a:xfrm>
        </p:spPr>
        <p:txBody>
          <a:bodyPr anchor="t">
            <a:normAutofit/>
          </a:bodyPr>
          <a:lstStyle/>
          <a:p>
            <a:r>
              <a:rPr lang="en-GB" sz="6800" dirty="0">
                <a:solidFill>
                  <a:schemeClr val="bg1"/>
                </a:solidFill>
                <a:highlight>
                  <a:srgbClr val="FFFF00"/>
                </a:highlight>
              </a:rPr>
              <a:t>Essex Outdoors, Bradwell</a:t>
            </a:r>
          </a:p>
        </p:txBody>
      </p:sp>
      <p:sp>
        <p:nvSpPr>
          <p:cNvPr id="3" name="Subtitle 2">
            <a:extLst>
              <a:ext uri="{FF2B5EF4-FFF2-40B4-BE49-F238E27FC236}">
                <a16:creationId xmlns:a16="http://schemas.microsoft.com/office/drawing/2014/main" xmlns="" id="{0A255531-CE9E-A531-0DAD-C3DAE80D4327}"/>
              </a:ext>
            </a:extLst>
          </p:cNvPr>
          <p:cNvSpPr>
            <a:spLocks noGrp="1"/>
          </p:cNvSpPr>
          <p:nvPr>
            <p:ph type="subTitle" idx="1"/>
          </p:nvPr>
        </p:nvSpPr>
        <p:spPr>
          <a:xfrm>
            <a:off x="355674" y="2093993"/>
            <a:ext cx="9028996" cy="1129888"/>
          </a:xfrm>
        </p:spPr>
        <p:txBody>
          <a:bodyPr anchor="b">
            <a:normAutofit/>
          </a:bodyPr>
          <a:lstStyle/>
          <a:p>
            <a:r>
              <a:rPr lang="en-GB" sz="2800" dirty="0" smtClean="0">
                <a:solidFill>
                  <a:schemeClr val="bg1"/>
                </a:solidFill>
                <a:highlight>
                  <a:srgbClr val="FFFF00"/>
                </a:highlight>
                <a:latin typeface="Century Gothic" panose="020B0502020202020204" pitchFamily="34" charset="0"/>
              </a:rPr>
              <a:t>An </a:t>
            </a:r>
            <a:r>
              <a:rPr lang="en-GB" sz="2800" dirty="0">
                <a:solidFill>
                  <a:schemeClr val="bg1"/>
                </a:solidFill>
                <a:highlight>
                  <a:srgbClr val="FFFF00"/>
                </a:highlight>
                <a:latin typeface="Century Gothic" panose="020B0502020202020204" pitchFamily="34" charset="0"/>
              </a:rPr>
              <a:t>exciting opportunity for your child</a:t>
            </a:r>
          </a:p>
        </p:txBody>
      </p:sp>
      <p:cxnSp>
        <p:nvCxnSpPr>
          <p:cNvPr id="25" name="Straight Connector 24">
            <a:extLst>
              <a:ext uri="{FF2B5EF4-FFF2-40B4-BE49-F238E27FC236}">
                <a16:creationId xmlns:a16="http://schemas.microsoft.com/office/drawing/2014/main" xmlns="" id="{0B66F5E1-B07D-4718-F4B4-5FCE4B7E8F44}"/>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439006" y="727509"/>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xmlns="" id="{C45E3582-3907-0D5A-64D8-2DE37A141876}"/>
              </a:ext>
            </a:extLst>
          </p:cNvPr>
          <p:cNvPicPr>
            <a:picLocks noChangeAspect="1"/>
          </p:cNvPicPr>
          <p:nvPr/>
        </p:nvPicPr>
        <p:blipFill>
          <a:blip r:embed="rId4"/>
          <a:stretch>
            <a:fillRect/>
          </a:stretch>
        </p:blipFill>
        <p:spPr>
          <a:xfrm>
            <a:off x="8428275" y="5425706"/>
            <a:ext cx="3763725" cy="1432284"/>
          </a:xfrm>
          <a:prstGeom prst="rect">
            <a:avLst/>
          </a:prstGeom>
        </p:spPr>
      </p:pic>
    </p:spTree>
    <p:extLst>
      <p:ext uri="{BB962C8B-B14F-4D97-AF65-F5344CB8AC3E}">
        <p14:creationId xmlns:p14="http://schemas.microsoft.com/office/powerpoint/2010/main" val="990524541"/>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xmlns="" id="{E49D7415-2F11-44C2-B6AA-13A25B6814B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7BDA00D7-2B3B-D55E-0ECD-44CABDA974F8}"/>
              </a:ext>
            </a:extLst>
          </p:cNvPr>
          <p:cNvPicPr>
            <a:picLocks noChangeAspect="1"/>
          </p:cNvPicPr>
          <p:nvPr/>
        </p:nvPicPr>
        <p:blipFill>
          <a:blip r:embed="rId3"/>
          <a:srcRect t="-277" r="2" b="18336"/>
          <a:stretch/>
        </p:blipFill>
        <p:spPr>
          <a:xfrm>
            <a:off x="800100" y="291549"/>
            <a:ext cx="10591800" cy="3732108"/>
          </a:xfrm>
          <a:prstGeom prst="rect">
            <a:avLst/>
          </a:prstGeom>
        </p:spPr>
      </p:pic>
      <p:sp>
        <p:nvSpPr>
          <p:cNvPr id="2" name="Title 1">
            <a:extLst>
              <a:ext uri="{FF2B5EF4-FFF2-40B4-BE49-F238E27FC236}">
                <a16:creationId xmlns:a16="http://schemas.microsoft.com/office/drawing/2014/main" xmlns="" id="{A0DC71ED-276F-5E93-D062-DF1591B19A9C}"/>
              </a:ext>
            </a:extLst>
          </p:cNvPr>
          <p:cNvSpPr>
            <a:spLocks noGrp="1"/>
          </p:cNvSpPr>
          <p:nvPr>
            <p:ph type="title"/>
          </p:nvPr>
        </p:nvSpPr>
        <p:spPr>
          <a:xfrm>
            <a:off x="704088" y="4023657"/>
            <a:ext cx="3794760" cy="2110444"/>
          </a:xfrm>
        </p:spPr>
        <p:txBody>
          <a:bodyPr>
            <a:normAutofit/>
          </a:bodyPr>
          <a:lstStyle/>
          <a:p>
            <a:pPr>
              <a:lnSpc>
                <a:spcPct val="90000"/>
              </a:lnSpc>
            </a:pPr>
            <a:r>
              <a:rPr lang="en-GB" sz="3400"/>
              <a:t>Why We Run the Year 6 Residential Trip</a:t>
            </a:r>
          </a:p>
        </p:txBody>
      </p:sp>
      <p:sp>
        <p:nvSpPr>
          <p:cNvPr id="4" name="Rectangle 1">
            <a:extLst>
              <a:ext uri="{FF2B5EF4-FFF2-40B4-BE49-F238E27FC236}">
                <a16:creationId xmlns:a16="http://schemas.microsoft.com/office/drawing/2014/main" xmlns="" id="{EF9A673D-42B6-0C1A-9590-82D5B618104F}"/>
              </a:ext>
            </a:extLst>
          </p:cNvPr>
          <p:cNvSpPr>
            <a:spLocks noGrp="1" noChangeArrowheads="1"/>
          </p:cNvSpPr>
          <p:nvPr>
            <p:ph idx="1"/>
          </p:nvPr>
        </p:nvSpPr>
        <p:spPr bwMode="auto">
          <a:xfrm>
            <a:off x="4876800" y="3591338"/>
            <a:ext cx="7195930" cy="3266661"/>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a:bodyPr>
          <a:lstStyle/>
          <a:p>
            <a:pPr marL="0" marR="0" lvl="0" indent="0" defTabSz="914400" rtl="0" eaLnBrk="0" fontAlgn="base" latinLnBrk="0" hangingPunct="0">
              <a:spcBef>
                <a:spcPct val="0"/>
              </a:spcBef>
              <a:spcAft>
                <a:spcPts val="600"/>
              </a:spcAft>
              <a:buClrTx/>
              <a:buSzTx/>
              <a:buFontTx/>
              <a:buNone/>
              <a:tabLst/>
            </a:pPr>
            <a:endParaRPr kumimoji="0" lang="en-US" altLang="en-US" sz="2800" b="0" i="0" u="none" strike="noStrike" cap="none" normalizeH="0" baseline="0" dirty="0">
              <a:ln>
                <a:noFill/>
              </a:ln>
              <a:effectLst/>
              <a:latin typeface="Century Gothic" panose="020B0502020202020204" pitchFamily="34" charset="0"/>
            </a:endParaRPr>
          </a:p>
          <a:p>
            <a:pPr marL="0" marR="0" lvl="0" indent="0" defTabSz="914400" rtl="0" eaLnBrk="0" fontAlgn="base" latinLnBrk="0" hangingPunct="0">
              <a:spcBef>
                <a:spcPct val="0"/>
              </a:spcBef>
              <a:spcAft>
                <a:spcPts val="600"/>
              </a:spcAft>
              <a:buClrTx/>
              <a:buSzTx/>
              <a:buFontTx/>
              <a:buChar char="•"/>
              <a:tabLst/>
            </a:pPr>
            <a:r>
              <a:rPr kumimoji="0" lang="en-US" altLang="en-US" sz="2800" b="0" i="0" u="none" strike="noStrike" cap="none" normalizeH="0" baseline="0" dirty="0">
                <a:ln>
                  <a:noFill/>
                </a:ln>
                <a:effectLst/>
                <a:latin typeface="Century Gothic" panose="020B0502020202020204" pitchFamily="34" charset="0"/>
              </a:rPr>
              <a:t>Develop independence and resilience</a:t>
            </a:r>
          </a:p>
          <a:p>
            <a:pPr marL="0" marR="0" lvl="0" indent="0" defTabSz="914400" rtl="0" eaLnBrk="0" fontAlgn="base" latinLnBrk="0" hangingPunct="0">
              <a:spcBef>
                <a:spcPct val="0"/>
              </a:spcBef>
              <a:spcAft>
                <a:spcPts val="600"/>
              </a:spcAft>
              <a:buClrTx/>
              <a:buSzTx/>
              <a:buFontTx/>
              <a:buChar char="•"/>
              <a:tabLst/>
            </a:pPr>
            <a:r>
              <a:rPr kumimoji="0" lang="en-US" altLang="en-US" sz="2800" b="0" i="0" u="none" strike="noStrike" cap="none" normalizeH="0" baseline="0" dirty="0">
                <a:ln>
                  <a:noFill/>
                </a:ln>
                <a:effectLst/>
                <a:latin typeface="Century Gothic" panose="020B0502020202020204" pitchFamily="34" charset="0"/>
              </a:rPr>
              <a:t>Build teamwork and friendships</a:t>
            </a:r>
          </a:p>
          <a:p>
            <a:pPr marL="0" marR="0" lvl="0" indent="0" defTabSz="914400" rtl="0" eaLnBrk="0" fontAlgn="base" latinLnBrk="0" hangingPunct="0">
              <a:spcBef>
                <a:spcPct val="0"/>
              </a:spcBef>
              <a:spcAft>
                <a:spcPts val="600"/>
              </a:spcAft>
              <a:buClrTx/>
              <a:buSzTx/>
              <a:buFontTx/>
              <a:buChar char="•"/>
              <a:tabLst/>
            </a:pPr>
            <a:r>
              <a:rPr kumimoji="0" lang="en-US" altLang="en-US" sz="2800" b="0" i="0" u="none" strike="noStrike" cap="none" normalizeH="0" baseline="0" dirty="0">
                <a:ln>
                  <a:noFill/>
                </a:ln>
                <a:effectLst/>
                <a:latin typeface="Century Gothic" panose="020B0502020202020204" pitchFamily="34" charset="0"/>
              </a:rPr>
              <a:t>Experience outdoor learning and adventure</a:t>
            </a:r>
          </a:p>
          <a:p>
            <a:pPr marL="0" marR="0" lvl="0" indent="0" defTabSz="914400" rtl="0" eaLnBrk="0" fontAlgn="base" latinLnBrk="0" hangingPunct="0">
              <a:spcBef>
                <a:spcPct val="0"/>
              </a:spcBef>
              <a:spcAft>
                <a:spcPts val="600"/>
              </a:spcAft>
              <a:buClrTx/>
              <a:buSzTx/>
              <a:buFontTx/>
              <a:buChar char="•"/>
              <a:tabLst/>
            </a:pPr>
            <a:r>
              <a:rPr kumimoji="0" lang="en-US" altLang="en-US" sz="2800" b="0" i="0" u="none" strike="noStrike" cap="none" normalizeH="0" baseline="0" dirty="0">
                <a:ln>
                  <a:noFill/>
                </a:ln>
                <a:effectLst/>
                <a:latin typeface="Century Gothic" panose="020B0502020202020204" pitchFamily="34" charset="0"/>
              </a:rPr>
              <a:t>Create lasting memories </a:t>
            </a:r>
          </a:p>
        </p:txBody>
      </p:sp>
      <p:cxnSp>
        <p:nvCxnSpPr>
          <p:cNvPr id="18" name="Straight Connector 17">
            <a:extLst>
              <a:ext uri="{FF2B5EF4-FFF2-40B4-BE49-F238E27FC236}">
                <a16:creationId xmlns:a16="http://schemas.microsoft.com/office/drawing/2014/main" xmlns="" id="{8E0104E4-99BC-494F-8342-F250828E574F}"/>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flipV="1">
            <a:off x="4876800" y="4114590"/>
            <a:ext cx="9818" cy="201951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592417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xmlns="" id="{E49D7415-2F11-44C2-B6AA-13A25B6814B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a:extLst>
              <a:ext uri="{FF2B5EF4-FFF2-40B4-BE49-F238E27FC236}">
                <a16:creationId xmlns:a16="http://schemas.microsoft.com/office/drawing/2014/main" xmlns="" id="{C19EF34C-5622-413F-9C9F-AC937E306E7B}"/>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xmlns="" id="{28549954-3C0C-48B7-9BE6-9B32C39D0444}"/>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xmlns="" id="{7F879E76-67F1-E824-1CF7-FDCF24CFA4B6}"/>
              </a:ext>
            </a:extLst>
          </p:cNvPr>
          <p:cNvPicPr>
            <a:picLocks noChangeAspect="1"/>
          </p:cNvPicPr>
          <p:nvPr/>
        </p:nvPicPr>
        <p:blipFill>
          <a:blip r:embed="rId3"/>
          <a:srcRect t="22321" b="8204"/>
          <a:stretch/>
        </p:blipFill>
        <p:spPr>
          <a:xfrm>
            <a:off x="800100" y="3048000"/>
            <a:ext cx="5133990" cy="2737551"/>
          </a:xfrm>
          <a:prstGeom prst="rect">
            <a:avLst/>
          </a:prstGeom>
        </p:spPr>
      </p:pic>
      <p:pic>
        <p:nvPicPr>
          <p:cNvPr id="11" name="Picture 10">
            <a:extLst>
              <a:ext uri="{FF2B5EF4-FFF2-40B4-BE49-F238E27FC236}">
                <a16:creationId xmlns:a16="http://schemas.microsoft.com/office/drawing/2014/main" xmlns="" id="{8D4DFB1B-DB39-9907-2666-9C580A1F4AA3}"/>
              </a:ext>
            </a:extLst>
          </p:cNvPr>
          <p:cNvPicPr>
            <a:picLocks noChangeAspect="1"/>
          </p:cNvPicPr>
          <p:nvPr/>
        </p:nvPicPr>
        <p:blipFill>
          <a:blip r:embed="rId4"/>
          <a:srcRect l="38590" r="18343"/>
          <a:stretch/>
        </p:blipFill>
        <p:spPr>
          <a:xfrm>
            <a:off x="6209622" y="3048000"/>
            <a:ext cx="5182278" cy="2737551"/>
          </a:xfrm>
          <a:prstGeom prst="rect">
            <a:avLst/>
          </a:prstGeom>
        </p:spPr>
      </p:pic>
      <p:sp>
        <p:nvSpPr>
          <p:cNvPr id="2" name="Title 1">
            <a:extLst>
              <a:ext uri="{FF2B5EF4-FFF2-40B4-BE49-F238E27FC236}">
                <a16:creationId xmlns:a16="http://schemas.microsoft.com/office/drawing/2014/main" xmlns="" id="{525250AD-6423-F7D0-9AF8-9B8582D1C2AD}"/>
              </a:ext>
            </a:extLst>
          </p:cNvPr>
          <p:cNvSpPr>
            <a:spLocks noGrp="1"/>
          </p:cNvSpPr>
          <p:nvPr>
            <p:ph type="title"/>
          </p:nvPr>
        </p:nvSpPr>
        <p:spPr>
          <a:xfrm>
            <a:off x="704088" y="904729"/>
            <a:ext cx="11010834" cy="1821525"/>
          </a:xfrm>
        </p:spPr>
        <p:txBody>
          <a:bodyPr>
            <a:normAutofit fontScale="90000"/>
          </a:bodyPr>
          <a:lstStyle/>
          <a:p>
            <a:r>
              <a:rPr lang="en-GB" dirty="0"/>
              <a:t>Essex Outdoors, Bradwell</a:t>
            </a:r>
            <a:br>
              <a:rPr lang="en-GB" dirty="0"/>
            </a:br>
            <a:r>
              <a:rPr lang="en-GB" sz="3200" dirty="0"/>
              <a:t>13</a:t>
            </a:r>
            <a:r>
              <a:rPr lang="en-GB" sz="3200" baseline="30000" dirty="0"/>
              <a:t>th</a:t>
            </a:r>
            <a:r>
              <a:rPr lang="en-GB" sz="3200" dirty="0"/>
              <a:t> – 17</a:t>
            </a:r>
            <a:r>
              <a:rPr lang="en-GB" sz="3200" baseline="30000" dirty="0"/>
              <a:t>th</a:t>
            </a:r>
            <a:r>
              <a:rPr lang="en-GB" sz="3200" dirty="0"/>
              <a:t> July 2026</a:t>
            </a:r>
            <a:br>
              <a:rPr lang="en-GB" sz="3200" dirty="0"/>
            </a:br>
            <a:r>
              <a:rPr lang="en-GB" sz="3200" dirty="0"/>
              <a:t>Away for 4 nights </a:t>
            </a:r>
            <a:br>
              <a:rPr lang="en-GB" sz="3200" dirty="0"/>
            </a:br>
            <a:r>
              <a:rPr lang="en-GB" sz="3200" dirty="0">
                <a:hlinkClick r:id="rId5"/>
              </a:rPr>
              <a:t>Essex Outdoors promotional video</a:t>
            </a:r>
            <a:endParaRPr lang="en-GB" dirty="0"/>
          </a:p>
        </p:txBody>
      </p:sp>
    </p:spTree>
    <p:extLst>
      <p:ext uri="{BB962C8B-B14F-4D97-AF65-F5344CB8AC3E}">
        <p14:creationId xmlns:p14="http://schemas.microsoft.com/office/powerpoint/2010/main" val="3749746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5" name="Straight Connector 24">
            <a:extLst>
              <a:ext uri="{FF2B5EF4-FFF2-40B4-BE49-F238E27FC236}">
                <a16:creationId xmlns:a16="http://schemas.microsoft.com/office/drawing/2014/main" xmlns="" id="{F64F9B95-9045-48D2-B9F3-2927E98F54AA}"/>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xmlns="" id="{085AA86F-6A4D-4BCB-A045-D992CDC2959B}"/>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29" name="Rectangle 28">
            <a:extLst>
              <a:ext uri="{FF2B5EF4-FFF2-40B4-BE49-F238E27FC236}">
                <a16:creationId xmlns:a16="http://schemas.microsoft.com/office/drawing/2014/main" xmlns="" id="{341BFA31-6544-45C2-9DA0-9E1C5E0B195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1" name="Straight Connector 30">
            <a:extLst>
              <a:ext uri="{FF2B5EF4-FFF2-40B4-BE49-F238E27FC236}">
                <a16:creationId xmlns:a16="http://schemas.microsoft.com/office/drawing/2014/main" xmlns="" id="{DC36F877-5419-44C1-A2CD-376BDDDC3E41}"/>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800100" y="723900"/>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xmlns="" id="{276EC843-0B06-01E2-E43A-4BD0F25B6A34}"/>
              </a:ext>
            </a:extLst>
          </p:cNvPr>
          <p:cNvPicPr>
            <a:picLocks noChangeAspect="1"/>
          </p:cNvPicPr>
          <p:nvPr/>
        </p:nvPicPr>
        <p:blipFill>
          <a:blip r:embed="rId3"/>
          <a:srcRect l="14140" r="20679" b="-1"/>
          <a:stretch/>
        </p:blipFill>
        <p:spPr>
          <a:xfrm>
            <a:off x="301390" y="3991109"/>
            <a:ext cx="3219662" cy="2593322"/>
          </a:xfrm>
          <a:prstGeom prst="rect">
            <a:avLst/>
          </a:prstGeom>
        </p:spPr>
      </p:pic>
      <p:pic>
        <p:nvPicPr>
          <p:cNvPr id="9" name="Picture 8">
            <a:extLst>
              <a:ext uri="{FF2B5EF4-FFF2-40B4-BE49-F238E27FC236}">
                <a16:creationId xmlns:a16="http://schemas.microsoft.com/office/drawing/2014/main" xmlns="" id="{DFA8AF26-32E2-E46D-2428-0B9C9D95EA97}"/>
              </a:ext>
            </a:extLst>
          </p:cNvPr>
          <p:cNvPicPr>
            <a:picLocks noChangeAspect="1"/>
          </p:cNvPicPr>
          <p:nvPr/>
        </p:nvPicPr>
        <p:blipFill>
          <a:blip r:embed="rId4"/>
          <a:srcRect l="9392" r="5" b="5"/>
          <a:stretch/>
        </p:blipFill>
        <p:spPr>
          <a:xfrm>
            <a:off x="3631245" y="2476454"/>
            <a:ext cx="3219662" cy="2665057"/>
          </a:xfrm>
          <a:prstGeom prst="rect">
            <a:avLst/>
          </a:prstGeom>
        </p:spPr>
      </p:pic>
      <p:pic>
        <p:nvPicPr>
          <p:cNvPr id="13" name="Picture 12">
            <a:extLst>
              <a:ext uri="{FF2B5EF4-FFF2-40B4-BE49-F238E27FC236}">
                <a16:creationId xmlns:a16="http://schemas.microsoft.com/office/drawing/2014/main" xmlns="" id="{293387B0-88B0-BB1D-239C-2E8E58FBF8F6}"/>
              </a:ext>
            </a:extLst>
          </p:cNvPr>
          <p:cNvPicPr>
            <a:picLocks noChangeAspect="1"/>
          </p:cNvPicPr>
          <p:nvPr/>
        </p:nvPicPr>
        <p:blipFill>
          <a:blip r:embed="rId5"/>
          <a:srcRect l="14101" r="504" b="2"/>
          <a:stretch/>
        </p:blipFill>
        <p:spPr>
          <a:xfrm>
            <a:off x="7042104" y="713754"/>
            <a:ext cx="4958699" cy="5414724"/>
          </a:xfrm>
          <a:prstGeom prst="rect">
            <a:avLst/>
          </a:prstGeom>
        </p:spPr>
      </p:pic>
      <p:sp>
        <p:nvSpPr>
          <p:cNvPr id="2" name="Title 1">
            <a:extLst>
              <a:ext uri="{FF2B5EF4-FFF2-40B4-BE49-F238E27FC236}">
                <a16:creationId xmlns:a16="http://schemas.microsoft.com/office/drawing/2014/main" xmlns="" id="{D658C19C-78E8-2E33-1CE6-BB7D2EEE2504}"/>
              </a:ext>
            </a:extLst>
          </p:cNvPr>
          <p:cNvSpPr>
            <a:spLocks noGrp="1"/>
          </p:cNvSpPr>
          <p:nvPr>
            <p:ph type="title"/>
          </p:nvPr>
        </p:nvSpPr>
        <p:spPr>
          <a:xfrm>
            <a:off x="685799" y="920306"/>
            <a:ext cx="3395871" cy="3651694"/>
          </a:xfrm>
        </p:spPr>
        <p:txBody>
          <a:bodyPr vert="horz" lIns="91440" tIns="45720" rIns="91440" bIns="45720" rtlCol="0" anchor="t">
            <a:normAutofit/>
          </a:bodyPr>
          <a:lstStyle/>
          <a:p>
            <a:r>
              <a:rPr lang="en-US" sz="3100" dirty="0"/>
              <a:t>Accommodation &amp; Catering</a:t>
            </a:r>
            <a:br>
              <a:rPr lang="en-US" sz="3100" dirty="0"/>
            </a:br>
            <a:r>
              <a:rPr lang="en-US" sz="3100" dirty="0"/>
              <a:t>13th – 17th July 2026</a:t>
            </a:r>
            <a:br>
              <a:rPr lang="en-US" sz="3100" dirty="0"/>
            </a:br>
            <a:r>
              <a:rPr lang="en-US" sz="3100" dirty="0"/>
              <a:t>Away for 4 nights </a:t>
            </a:r>
          </a:p>
        </p:txBody>
      </p:sp>
    </p:spTree>
    <p:extLst>
      <p:ext uri="{BB962C8B-B14F-4D97-AF65-F5344CB8AC3E}">
        <p14:creationId xmlns:p14="http://schemas.microsoft.com/office/powerpoint/2010/main" val="25423507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xmlns="" id="{578EB459-3385-4BF6-A9E1-154CBA2510D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Connector 19">
            <a:extLst>
              <a:ext uri="{FF2B5EF4-FFF2-40B4-BE49-F238E27FC236}">
                <a16:creationId xmlns:a16="http://schemas.microsoft.com/office/drawing/2014/main" xmlns="" id="{1DC20223-0542-4FF7-8F2F-136889161E86}"/>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800100" y="723900"/>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5" name="Content Placeholder 4">
            <a:extLst>
              <a:ext uri="{FF2B5EF4-FFF2-40B4-BE49-F238E27FC236}">
                <a16:creationId xmlns:a16="http://schemas.microsoft.com/office/drawing/2014/main" xmlns="" id="{AEADA696-EA3B-2778-1FCE-3FDE6572CDB0}"/>
              </a:ext>
            </a:extLst>
          </p:cNvPr>
          <p:cNvPicPr>
            <a:picLocks noChangeAspect="1"/>
          </p:cNvPicPr>
          <p:nvPr/>
        </p:nvPicPr>
        <p:blipFill>
          <a:blip r:embed="rId3"/>
          <a:stretch>
            <a:fillRect/>
          </a:stretch>
        </p:blipFill>
        <p:spPr>
          <a:xfrm>
            <a:off x="5714999" y="2983043"/>
            <a:ext cx="5676901" cy="2994565"/>
          </a:xfrm>
          <a:prstGeom prst="rect">
            <a:avLst/>
          </a:prstGeom>
        </p:spPr>
      </p:pic>
      <p:pic>
        <p:nvPicPr>
          <p:cNvPr id="9" name="Picture 8">
            <a:extLst>
              <a:ext uri="{FF2B5EF4-FFF2-40B4-BE49-F238E27FC236}">
                <a16:creationId xmlns:a16="http://schemas.microsoft.com/office/drawing/2014/main" xmlns="" id="{86A4C647-9819-A365-674D-20125F86AF31}"/>
              </a:ext>
            </a:extLst>
          </p:cNvPr>
          <p:cNvPicPr>
            <a:picLocks noChangeAspect="1"/>
          </p:cNvPicPr>
          <p:nvPr/>
        </p:nvPicPr>
        <p:blipFill>
          <a:blip r:embed="rId4"/>
          <a:stretch>
            <a:fillRect/>
          </a:stretch>
        </p:blipFill>
        <p:spPr>
          <a:xfrm>
            <a:off x="8732678" y="774144"/>
            <a:ext cx="2659223" cy="1934584"/>
          </a:xfrm>
          <a:prstGeom prst="rect">
            <a:avLst/>
          </a:prstGeom>
        </p:spPr>
      </p:pic>
      <p:pic>
        <p:nvPicPr>
          <p:cNvPr id="11" name="Picture 10">
            <a:extLst>
              <a:ext uri="{FF2B5EF4-FFF2-40B4-BE49-F238E27FC236}">
                <a16:creationId xmlns:a16="http://schemas.microsoft.com/office/drawing/2014/main" xmlns="" id="{552B8FAC-54D9-692C-60B6-3F0DA5B1AB0D}"/>
              </a:ext>
            </a:extLst>
          </p:cNvPr>
          <p:cNvPicPr>
            <a:picLocks noChangeAspect="1"/>
          </p:cNvPicPr>
          <p:nvPr/>
        </p:nvPicPr>
        <p:blipFill>
          <a:blip r:embed="rId5"/>
          <a:stretch>
            <a:fillRect/>
          </a:stretch>
        </p:blipFill>
        <p:spPr>
          <a:xfrm>
            <a:off x="5727208" y="896607"/>
            <a:ext cx="2659223" cy="1801623"/>
          </a:xfrm>
          <a:prstGeom prst="rect">
            <a:avLst/>
          </a:prstGeom>
        </p:spPr>
      </p:pic>
      <p:sp>
        <p:nvSpPr>
          <p:cNvPr id="15" name="Content Placeholder 14">
            <a:extLst>
              <a:ext uri="{FF2B5EF4-FFF2-40B4-BE49-F238E27FC236}">
                <a16:creationId xmlns:a16="http://schemas.microsoft.com/office/drawing/2014/main" xmlns="" id="{80ADA69E-20A4-BC94-915B-73D1030F44D5}"/>
              </a:ext>
            </a:extLst>
          </p:cNvPr>
          <p:cNvSpPr>
            <a:spLocks noGrp="1"/>
          </p:cNvSpPr>
          <p:nvPr>
            <p:ph idx="1"/>
          </p:nvPr>
        </p:nvSpPr>
        <p:spPr>
          <a:xfrm>
            <a:off x="704088" y="1020420"/>
            <a:ext cx="4397554" cy="5189881"/>
          </a:xfrm>
        </p:spPr>
        <p:txBody>
          <a:bodyPr>
            <a:normAutofit/>
          </a:bodyPr>
          <a:lstStyle/>
          <a:p>
            <a:pPr marL="0" indent="0">
              <a:buNone/>
            </a:pPr>
            <a:r>
              <a:rPr lang="en-GB" sz="2800" b="0" i="0" dirty="0">
                <a:solidFill>
                  <a:srgbClr val="4B4B4B"/>
                </a:solidFill>
                <a:effectLst/>
                <a:latin typeface="Century Gothic" panose="020B0502020202020204" pitchFamily="34" charset="0"/>
              </a:rPr>
              <a:t>Toilet and shower facilities are provided within the main residential building and via a separate block on site.</a:t>
            </a:r>
            <a:endParaRPr lang="en-US" sz="2800" dirty="0">
              <a:latin typeface="Century Gothic" panose="020B0502020202020204" pitchFamily="34" charset="0"/>
            </a:endParaRPr>
          </a:p>
        </p:txBody>
      </p:sp>
      <p:pic>
        <p:nvPicPr>
          <p:cNvPr id="13" name="Picture 12">
            <a:extLst>
              <a:ext uri="{FF2B5EF4-FFF2-40B4-BE49-F238E27FC236}">
                <a16:creationId xmlns:a16="http://schemas.microsoft.com/office/drawing/2014/main" xmlns="" id="{E3E5F6B0-F952-6006-B8D0-31EDBE481F41}"/>
              </a:ext>
            </a:extLst>
          </p:cNvPr>
          <p:cNvPicPr>
            <a:picLocks noChangeAspect="1"/>
          </p:cNvPicPr>
          <p:nvPr/>
        </p:nvPicPr>
        <p:blipFill>
          <a:blip r:embed="rId6"/>
          <a:srcRect t="-1233" r="59503" b="1233"/>
          <a:stretch/>
        </p:blipFill>
        <p:spPr>
          <a:xfrm>
            <a:off x="517374" y="3823008"/>
            <a:ext cx="4066220" cy="1314633"/>
          </a:xfrm>
          <a:prstGeom prst="rect">
            <a:avLst/>
          </a:prstGeom>
        </p:spPr>
      </p:pic>
      <p:pic>
        <p:nvPicPr>
          <p:cNvPr id="14" name="Picture 13">
            <a:extLst>
              <a:ext uri="{FF2B5EF4-FFF2-40B4-BE49-F238E27FC236}">
                <a16:creationId xmlns:a16="http://schemas.microsoft.com/office/drawing/2014/main" xmlns="" id="{8C933BA0-D99D-0C29-7168-44EE904DC97D}"/>
              </a:ext>
            </a:extLst>
          </p:cNvPr>
          <p:cNvPicPr>
            <a:picLocks noChangeAspect="1"/>
          </p:cNvPicPr>
          <p:nvPr/>
        </p:nvPicPr>
        <p:blipFill>
          <a:blip r:embed="rId6"/>
          <a:srcRect l="74021"/>
          <a:stretch/>
        </p:blipFill>
        <p:spPr>
          <a:xfrm>
            <a:off x="517374" y="5016655"/>
            <a:ext cx="2608479" cy="1314633"/>
          </a:xfrm>
          <a:prstGeom prst="rect">
            <a:avLst/>
          </a:prstGeom>
        </p:spPr>
      </p:pic>
    </p:spTree>
    <p:extLst>
      <p:ext uri="{BB962C8B-B14F-4D97-AF65-F5344CB8AC3E}">
        <p14:creationId xmlns:p14="http://schemas.microsoft.com/office/powerpoint/2010/main" val="5172938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211EC5C-86DC-CD8B-F724-18E043E1889E}"/>
              </a:ext>
            </a:extLst>
          </p:cNvPr>
          <p:cNvSpPr>
            <a:spLocks noGrp="1"/>
          </p:cNvSpPr>
          <p:nvPr>
            <p:ph type="title"/>
          </p:nvPr>
        </p:nvSpPr>
        <p:spPr/>
        <p:txBody>
          <a:bodyPr/>
          <a:lstStyle/>
          <a:p>
            <a:r>
              <a:rPr lang="en-GB" dirty="0"/>
              <a:t>Activities </a:t>
            </a:r>
          </a:p>
        </p:txBody>
      </p:sp>
      <p:sp>
        <p:nvSpPr>
          <p:cNvPr id="3" name="Content Placeholder 2">
            <a:extLst>
              <a:ext uri="{FF2B5EF4-FFF2-40B4-BE49-F238E27FC236}">
                <a16:creationId xmlns:a16="http://schemas.microsoft.com/office/drawing/2014/main" xmlns="" id="{216B9F58-65E4-5791-0FD4-4CA89C31A8F0}"/>
              </a:ext>
            </a:extLst>
          </p:cNvPr>
          <p:cNvSpPr>
            <a:spLocks noGrp="1"/>
          </p:cNvSpPr>
          <p:nvPr>
            <p:ph idx="1"/>
          </p:nvPr>
        </p:nvSpPr>
        <p:spPr/>
        <p:txBody>
          <a:bodyPr/>
          <a:lstStyle/>
          <a:p>
            <a:endParaRPr lang="en-GB" dirty="0"/>
          </a:p>
        </p:txBody>
      </p:sp>
      <p:pic>
        <p:nvPicPr>
          <p:cNvPr id="5" name="Picture 4">
            <a:extLst>
              <a:ext uri="{FF2B5EF4-FFF2-40B4-BE49-F238E27FC236}">
                <a16:creationId xmlns:a16="http://schemas.microsoft.com/office/drawing/2014/main" xmlns="" id="{1BA88198-5107-6567-5504-EC76DB761721}"/>
              </a:ext>
            </a:extLst>
          </p:cNvPr>
          <p:cNvPicPr>
            <a:picLocks noChangeAspect="1"/>
          </p:cNvPicPr>
          <p:nvPr/>
        </p:nvPicPr>
        <p:blipFill>
          <a:blip r:embed="rId3"/>
          <a:stretch>
            <a:fillRect/>
          </a:stretch>
        </p:blipFill>
        <p:spPr>
          <a:xfrm>
            <a:off x="700635" y="1807682"/>
            <a:ext cx="11167914" cy="3466683"/>
          </a:xfrm>
          <a:prstGeom prst="rect">
            <a:avLst/>
          </a:prstGeom>
        </p:spPr>
      </p:pic>
      <p:pic>
        <p:nvPicPr>
          <p:cNvPr id="7" name="Picture 6">
            <a:extLst>
              <a:ext uri="{FF2B5EF4-FFF2-40B4-BE49-F238E27FC236}">
                <a16:creationId xmlns:a16="http://schemas.microsoft.com/office/drawing/2014/main" xmlns="" id="{746A5FA5-3ED4-79C6-F301-A21767EE5DAC}"/>
              </a:ext>
            </a:extLst>
          </p:cNvPr>
          <p:cNvPicPr>
            <a:picLocks noChangeAspect="1"/>
          </p:cNvPicPr>
          <p:nvPr/>
        </p:nvPicPr>
        <p:blipFill>
          <a:blip r:embed="rId4"/>
          <a:stretch>
            <a:fillRect/>
          </a:stretch>
        </p:blipFill>
        <p:spPr>
          <a:xfrm>
            <a:off x="3650977" y="948009"/>
            <a:ext cx="2395290" cy="2293507"/>
          </a:xfrm>
          <a:prstGeom prst="rect">
            <a:avLst/>
          </a:prstGeom>
        </p:spPr>
      </p:pic>
      <p:pic>
        <p:nvPicPr>
          <p:cNvPr id="2050" name="Picture 2" descr="Family-Friendly High Ropes Adventure Course | Essex Outdoors">
            <a:extLst>
              <a:ext uri="{FF2B5EF4-FFF2-40B4-BE49-F238E27FC236}">
                <a16:creationId xmlns:a16="http://schemas.microsoft.com/office/drawing/2014/main" xmlns="" id="{63A6F7E4-20A1-7F9E-770A-4D4F7DE43987}"/>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42935"/>
          <a:stretch/>
        </p:blipFill>
        <p:spPr bwMode="auto">
          <a:xfrm>
            <a:off x="6180596" y="1120159"/>
            <a:ext cx="3343567" cy="3908043"/>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xmlns="" id="{8EA5822F-6D62-A302-F0D5-3D9C21D03C5F}"/>
              </a:ext>
            </a:extLst>
          </p:cNvPr>
          <p:cNvPicPr>
            <a:picLocks noChangeAspect="1"/>
          </p:cNvPicPr>
          <p:nvPr/>
        </p:nvPicPr>
        <p:blipFill>
          <a:blip r:embed="rId6"/>
          <a:stretch>
            <a:fillRect/>
          </a:stretch>
        </p:blipFill>
        <p:spPr>
          <a:xfrm>
            <a:off x="3108698" y="3357049"/>
            <a:ext cx="2987302" cy="2608727"/>
          </a:xfrm>
          <a:prstGeom prst="rect">
            <a:avLst/>
          </a:prstGeom>
        </p:spPr>
      </p:pic>
    </p:spTree>
    <p:extLst>
      <p:ext uri="{BB962C8B-B14F-4D97-AF65-F5344CB8AC3E}">
        <p14:creationId xmlns:p14="http://schemas.microsoft.com/office/powerpoint/2010/main" val="11661241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xmlns="" id="{E49D7415-2F11-44C2-B6AA-13A25B6814B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9555B682-F6CF-383A-7594-93FDBD1DBBA3}"/>
              </a:ext>
            </a:extLst>
          </p:cNvPr>
          <p:cNvPicPr>
            <a:picLocks noChangeAspect="1"/>
          </p:cNvPicPr>
          <p:nvPr/>
        </p:nvPicPr>
        <p:blipFill>
          <a:blip r:embed="rId3"/>
          <a:srcRect t="18220" r="2" b="8940"/>
          <a:stretch/>
        </p:blipFill>
        <p:spPr>
          <a:xfrm>
            <a:off x="800100" y="717656"/>
            <a:ext cx="10591800" cy="3086100"/>
          </a:xfrm>
          <a:prstGeom prst="rect">
            <a:avLst/>
          </a:prstGeom>
        </p:spPr>
      </p:pic>
      <p:sp>
        <p:nvSpPr>
          <p:cNvPr id="2" name="Title 1">
            <a:extLst>
              <a:ext uri="{FF2B5EF4-FFF2-40B4-BE49-F238E27FC236}">
                <a16:creationId xmlns:a16="http://schemas.microsoft.com/office/drawing/2014/main" xmlns="" id="{C4B693A4-7FE8-AD2F-3717-FBF952AF21EF}"/>
              </a:ext>
            </a:extLst>
          </p:cNvPr>
          <p:cNvSpPr>
            <a:spLocks noGrp="1"/>
          </p:cNvSpPr>
          <p:nvPr>
            <p:ph type="title"/>
          </p:nvPr>
        </p:nvSpPr>
        <p:spPr>
          <a:xfrm>
            <a:off x="704088" y="4023657"/>
            <a:ext cx="3794760" cy="2110444"/>
          </a:xfrm>
        </p:spPr>
        <p:txBody>
          <a:bodyPr>
            <a:normAutofit/>
          </a:bodyPr>
          <a:lstStyle/>
          <a:p>
            <a:r>
              <a:rPr lang="en-GB" dirty="0"/>
              <a:t>Safety and Supervision </a:t>
            </a:r>
          </a:p>
        </p:txBody>
      </p:sp>
      <p:sp>
        <p:nvSpPr>
          <p:cNvPr id="4" name="Rectangle 1">
            <a:extLst>
              <a:ext uri="{FF2B5EF4-FFF2-40B4-BE49-F238E27FC236}">
                <a16:creationId xmlns:a16="http://schemas.microsoft.com/office/drawing/2014/main" xmlns="" id="{C15F1FDD-CE88-8C79-AD72-2B36C31526CF}"/>
              </a:ext>
            </a:extLst>
          </p:cNvPr>
          <p:cNvSpPr>
            <a:spLocks noGrp="1" noChangeArrowheads="1"/>
          </p:cNvSpPr>
          <p:nvPr>
            <p:ph idx="1"/>
          </p:nvPr>
        </p:nvSpPr>
        <p:spPr bwMode="auto">
          <a:xfrm>
            <a:off x="4876800" y="3803756"/>
            <a:ext cx="7116417" cy="3054244"/>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fontScale="92500" lnSpcReduction="20000"/>
          </a:bodyPr>
          <a:lstStyle/>
          <a:p>
            <a:pPr marL="0" marR="0" lvl="0" indent="0" defTabSz="914400" rtl="0" eaLnBrk="0" fontAlgn="base" latinLnBrk="0" hangingPunct="0">
              <a:spcBef>
                <a:spcPct val="0"/>
              </a:spcBef>
              <a:spcAft>
                <a:spcPts val="600"/>
              </a:spcAft>
              <a:buClrTx/>
              <a:buSzTx/>
              <a:buFontTx/>
              <a:buNone/>
              <a:tabLst/>
            </a:pPr>
            <a:endParaRPr kumimoji="0" lang="en-US" altLang="en-US" sz="1900" b="0" i="0" u="none" strike="noStrike" cap="none" normalizeH="0" baseline="0" dirty="0">
              <a:ln>
                <a:noFill/>
              </a:ln>
              <a:effectLst/>
              <a:latin typeface="Century Gothic" panose="020B0502020202020204" pitchFamily="34" charset="0"/>
            </a:endParaRPr>
          </a:p>
          <a:p>
            <a:pPr marL="0" marR="0" lvl="0" indent="0" defTabSz="914400" rtl="0" eaLnBrk="0" fontAlgn="base" latinLnBrk="0" hangingPunct="0">
              <a:spcBef>
                <a:spcPct val="0"/>
              </a:spcBef>
              <a:spcAft>
                <a:spcPts val="600"/>
              </a:spcAft>
              <a:buClrTx/>
              <a:buSzTx/>
              <a:buFontTx/>
              <a:buChar char="•"/>
              <a:tabLst/>
            </a:pPr>
            <a:r>
              <a:rPr kumimoji="0" lang="en-US" altLang="en-US" sz="3000" b="0" i="0" u="none" strike="noStrike" cap="none" normalizeH="0" baseline="0" dirty="0">
                <a:ln>
                  <a:noFill/>
                </a:ln>
                <a:effectLst/>
                <a:latin typeface="Century Gothic" panose="020B0502020202020204" pitchFamily="34" charset="0"/>
              </a:rPr>
              <a:t>Fully trained staff with enhanced DBS checks</a:t>
            </a:r>
          </a:p>
          <a:p>
            <a:pPr marL="0" marR="0" lvl="0" indent="0" defTabSz="914400" rtl="0" eaLnBrk="0" fontAlgn="base" latinLnBrk="0" hangingPunct="0">
              <a:spcBef>
                <a:spcPct val="0"/>
              </a:spcBef>
              <a:spcAft>
                <a:spcPts val="600"/>
              </a:spcAft>
              <a:buClrTx/>
              <a:buSzTx/>
              <a:buFontTx/>
              <a:buChar char="•"/>
              <a:tabLst/>
            </a:pPr>
            <a:r>
              <a:rPr kumimoji="0" lang="en-US" altLang="en-US" sz="3000" b="0" i="0" u="none" strike="noStrike" cap="none" normalizeH="0" baseline="0" dirty="0">
                <a:ln>
                  <a:noFill/>
                </a:ln>
                <a:effectLst/>
                <a:latin typeface="Century Gothic" panose="020B0502020202020204" pitchFamily="34" charset="0"/>
              </a:rPr>
              <a:t>24/7 supervision from school staff and venue staff</a:t>
            </a:r>
          </a:p>
          <a:p>
            <a:pPr marL="0" marR="0" lvl="0" indent="0" defTabSz="914400" rtl="0" eaLnBrk="0" fontAlgn="base" latinLnBrk="0" hangingPunct="0">
              <a:spcBef>
                <a:spcPct val="0"/>
              </a:spcBef>
              <a:spcAft>
                <a:spcPts val="600"/>
              </a:spcAft>
              <a:buClrTx/>
              <a:buSzTx/>
              <a:buFontTx/>
              <a:buChar char="•"/>
              <a:tabLst/>
            </a:pPr>
            <a:r>
              <a:rPr kumimoji="0" lang="en-US" altLang="en-US" sz="3000" b="0" i="0" u="none" strike="noStrike" cap="none" normalizeH="0" baseline="0" dirty="0">
                <a:ln>
                  <a:noFill/>
                </a:ln>
                <a:effectLst/>
                <a:latin typeface="Century Gothic" panose="020B0502020202020204" pitchFamily="34" charset="0"/>
              </a:rPr>
              <a:t>Emergency procedures in place</a:t>
            </a:r>
          </a:p>
          <a:p>
            <a:pPr marL="0" marR="0" lvl="0" indent="0" defTabSz="914400" rtl="0" eaLnBrk="0" fontAlgn="base" latinLnBrk="0" hangingPunct="0">
              <a:spcBef>
                <a:spcPct val="0"/>
              </a:spcBef>
              <a:spcAft>
                <a:spcPts val="600"/>
              </a:spcAft>
              <a:buClrTx/>
              <a:buSzTx/>
              <a:buFontTx/>
              <a:buChar char="•"/>
              <a:tabLst/>
            </a:pPr>
            <a:r>
              <a:rPr kumimoji="0" lang="en-US" altLang="en-US" sz="3000" b="0" i="0" u="none" strike="noStrike" cap="none" normalizeH="0" baseline="0" dirty="0">
                <a:ln>
                  <a:noFill/>
                </a:ln>
                <a:effectLst/>
                <a:latin typeface="Century Gothic" panose="020B0502020202020204" pitchFamily="34" charset="0"/>
              </a:rPr>
              <a:t>First-aid trained staff on site </a:t>
            </a:r>
          </a:p>
        </p:txBody>
      </p:sp>
      <p:cxnSp>
        <p:nvCxnSpPr>
          <p:cNvPr id="13" name="Straight Connector 12">
            <a:extLst>
              <a:ext uri="{FF2B5EF4-FFF2-40B4-BE49-F238E27FC236}">
                <a16:creationId xmlns:a16="http://schemas.microsoft.com/office/drawing/2014/main" xmlns="" id="{8E0104E4-99BC-494F-8342-F250828E574F}"/>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flipV="1">
            <a:off x="4876800" y="4114590"/>
            <a:ext cx="9818" cy="201951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382196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3920200-7B4B-FAA0-C00D-9090624B27BB}"/>
              </a:ext>
            </a:extLst>
          </p:cNvPr>
          <p:cNvSpPr>
            <a:spLocks noGrp="1"/>
          </p:cNvSpPr>
          <p:nvPr>
            <p:ph type="title"/>
          </p:nvPr>
        </p:nvSpPr>
        <p:spPr/>
        <p:txBody>
          <a:bodyPr/>
          <a:lstStyle/>
          <a:p>
            <a:r>
              <a:rPr lang="en-GB" dirty="0"/>
              <a:t>Cost and payment</a:t>
            </a:r>
          </a:p>
        </p:txBody>
      </p:sp>
      <p:sp>
        <p:nvSpPr>
          <p:cNvPr id="3" name="Content Placeholder 2">
            <a:extLst>
              <a:ext uri="{FF2B5EF4-FFF2-40B4-BE49-F238E27FC236}">
                <a16:creationId xmlns:a16="http://schemas.microsoft.com/office/drawing/2014/main" xmlns="" id="{0AB4C6CA-F7FC-4C93-4DC6-11BD58385821}"/>
              </a:ext>
            </a:extLst>
          </p:cNvPr>
          <p:cNvSpPr>
            <a:spLocks noGrp="1"/>
          </p:cNvSpPr>
          <p:nvPr>
            <p:ph idx="1"/>
          </p:nvPr>
        </p:nvSpPr>
        <p:spPr/>
        <p:txBody>
          <a:bodyPr>
            <a:normAutofit fontScale="92500"/>
          </a:bodyPr>
          <a:lstStyle/>
          <a:p>
            <a:r>
              <a:rPr lang="en-GB" sz="2800" dirty="0">
                <a:latin typeface="Century Gothic" panose="020B0502020202020204" pitchFamily="34" charset="0"/>
              </a:rPr>
              <a:t>The total cost of the visit is approximately £455 (to be advised nearer the time) and includes: fully catered accommodation at </a:t>
            </a:r>
            <a:r>
              <a:rPr lang="en-GB" sz="2800" dirty="0" err="1">
                <a:latin typeface="Century Gothic" panose="020B0502020202020204" pitchFamily="34" charset="0"/>
              </a:rPr>
              <a:t>Pewet</a:t>
            </a:r>
            <a:r>
              <a:rPr lang="en-GB" sz="2800" dirty="0">
                <a:latin typeface="Century Gothic" panose="020B0502020202020204" pitchFamily="34" charset="0"/>
              </a:rPr>
              <a:t> tented village, residential catering (breakfast, lunch and evening meal), all instruction and activities, equipment and safety equipment.</a:t>
            </a:r>
          </a:p>
          <a:p>
            <a:r>
              <a:rPr lang="en-GB" sz="2800" dirty="0">
                <a:latin typeface="Century Gothic" panose="020B0502020202020204" pitchFamily="34" charset="0"/>
              </a:rPr>
              <a:t>To confirm a place for your child, please pay an initial deposit of £50 via our online payment system, </a:t>
            </a:r>
            <a:r>
              <a:rPr lang="en-GB" sz="2800" dirty="0" err="1">
                <a:latin typeface="Century Gothic" panose="020B0502020202020204" pitchFamily="34" charset="0"/>
              </a:rPr>
              <a:t>Schoolmoney</a:t>
            </a:r>
            <a:r>
              <a:rPr lang="en-GB" sz="2800" dirty="0">
                <a:latin typeface="Century Gothic" panose="020B0502020202020204" pitchFamily="34" charset="0"/>
              </a:rPr>
              <a:t>, before Friday 28th March 2025 in order to secure the booking.</a:t>
            </a:r>
          </a:p>
        </p:txBody>
      </p:sp>
    </p:spTree>
    <p:extLst>
      <p:ext uri="{BB962C8B-B14F-4D97-AF65-F5344CB8AC3E}">
        <p14:creationId xmlns:p14="http://schemas.microsoft.com/office/powerpoint/2010/main" val="3870199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xmlns="" id="{E49D7415-2F11-44C2-B6AA-13A25B6814B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Items and a luggage">
            <a:extLst>
              <a:ext uri="{FF2B5EF4-FFF2-40B4-BE49-F238E27FC236}">
                <a16:creationId xmlns:a16="http://schemas.microsoft.com/office/drawing/2014/main" xmlns="" id="{4E3BBD75-6DBB-503E-5A9B-626EFA916693}"/>
              </a:ext>
            </a:extLst>
          </p:cNvPr>
          <p:cNvPicPr>
            <a:picLocks noChangeAspect="1"/>
          </p:cNvPicPr>
          <p:nvPr/>
        </p:nvPicPr>
        <p:blipFill>
          <a:blip r:embed="rId3"/>
          <a:srcRect l="28857" r="12314" b="-1"/>
          <a:stretch/>
        </p:blipFill>
        <p:spPr>
          <a:xfrm>
            <a:off x="20" y="10"/>
            <a:ext cx="6044164" cy="6857990"/>
          </a:xfrm>
          <a:prstGeom prst="rect">
            <a:avLst/>
          </a:prstGeom>
        </p:spPr>
      </p:pic>
      <p:sp>
        <p:nvSpPr>
          <p:cNvPr id="2" name="Title 1">
            <a:extLst>
              <a:ext uri="{FF2B5EF4-FFF2-40B4-BE49-F238E27FC236}">
                <a16:creationId xmlns:a16="http://schemas.microsoft.com/office/drawing/2014/main" xmlns="" id="{B77D6801-C124-F0BD-6797-D812896A5D05}"/>
              </a:ext>
            </a:extLst>
          </p:cNvPr>
          <p:cNvSpPr>
            <a:spLocks noGrp="1"/>
          </p:cNvSpPr>
          <p:nvPr>
            <p:ph type="title"/>
          </p:nvPr>
        </p:nvSpPr>
        <p:spPr>
          <a:xfrm>
            <a:off x="6696186" y="909637"/>
            <a:ext cx="4800600" cy="1307592"/>
          </a:xfrm>
        </p:spPr>
        <p:txBody>
          <a:bodyPr>
            <a:normAutofit/>
          </a:bodyPr>
          <a:lstStyle/>
          <a:p>
            <a:pPr>
              <a:lnSpc>
                <a:spcPct val="90000"/>
              </a:lnSpc>
            </a:pPr>
            <a:r>
              <a:rPr lang="en-GB" dirty="0"/>
              <a:t>Packing and what to expect </a:t>
            </a:r>
            <a:endParaRPr lang="en-GB"/>
          </a:p>
        </p:txBody>
      </p:sp>
      <p:sp>
        <p:nvSpPr>
          <p:cNvPr id="4" name="Rectangle 1">
            <a:extLst>
              <a:ext uri="{FF2B5EF4-FFF2-40B4-BE49-F238E27FC236}">
                <a16:creationId xmlns:a16="http://schemas.microsoft.com/office/drawing/2014/main" xmlns="" id="{EA8AA179-89C4-9CD7-D39B-9B0839E19AB1}"/>
              </a:ext>
            </a:extLst>
          </p:cNvPr>
          <p:cNvSpPr>
            <a:spLocks noGrp="1" noChangeArrowheads="1"/>
          </p:cNvSpPr>
          <p:nvPr>
            <p:ph idx="1"/>
          </p:nvPr>
        </p:nvSpPr>
        <p:spPr bwMode="auto">
          <a:xfrm>
            <a:off x="6696186" y="1815547"/>
            <a:ext cx="4800600" cy="4327233"/>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lnSpcReduction="10000"/>
          </a:bodyPr>
          <a:lstStyle/>
          <a:p>
            <a:pPr marL="0" marR="0" lvl="0" indent="0" defTabSz="914400" rtl="0" eaLnBrk="0" fontAlgn="base" latinLnBrk="0" hangingPunct="0">
              <a:spcBef>
                <a:spcPct val="0"/>
              </a:spcBef>
              <a:spcAft>
                <a:spcPts val="600"/>
              </a:spcAft>
              <a:buClrTx/>
              <a:buSzTx/>
              <a:buFontTx/>
              <a:buNone/>
              <a:tabLst/>
            </a:pPr>
            <a:endParaRPr kumimoji="0" lang="en-US" altLang="en-US" sz="2800" b="0" i="0" u="none" strike="noStrike" cap="none" normalizeH="0" baseline="0" dirty="0">
              <a:ln>
                <a:noFill/>
              </a:ln>
              <a:effectLst/>
              <a:latin typeface="Century Gothic" panose="020B0502020202020204" pitchFamily="34" charset="0"/>
            </a:endParaRPr>
          </a:p>
          <a:p>
            <a:pPr marL="0" marR="0" lvl="0" indent="0" defTabSz="914400" rtl="0" eaLnBrk="0" fontAlgn="base" latinLnBrk="0" hangingPunct="0">
              <a:spcBef>
                <a:spcPct val="0"/>
              </a:spcBef>
              <a:spcAft>
                <a:spcPts val="600"/>
              </a:spcAft>
              <a:buClrTx/>
              <a:buSzTx/>
              <a:buFontTx/>
              <a:buChar char="•"/>
              <a:tabLst/>
            </a:pPr>
            <a:r>
              <a:rPr kumimoji="0" lang="en-US" altLang="en-US" sz="2800" b="0" i="0" u="none" strike="noStrike" cap="none" normalizeH="0" baseline="0" dirty="0">
                <a:ln>
                  <a:noFill/>
                </a:ln>
                <a:effectLst/>
                <a:latin typeface="Century Gothic" panose="020B0502020202020204" pitchFamily="34" charset="0"/>
              </a:rPr>
              <a:t>Essentials (clothing, toiletries, waterproofs, footwear)</a:t>
            </a:r>
          </a:p>
          <a:p>
            <a:pPr marL="0" marR="0" lvl="0" indent="0" defTabSz="914400" rtl="0" eaLnBrk="0" fontAlgn="base" latinLnBrk="0" hangingPunct="0">
              <a:spcBef>
                <a:spcPct val="0"/>
              </a:spcBef>
              <a:spcAft>
                <a:spcPts val="600"/>
              </a:spcAft>
              <a:buClrTx/>
              <a:buSzTx/>
              <a:buFontTx/>
              <a:buChar char="•"/>
              <a:tabLst/>
            </a:pPr>
            <a:r>
              <a:rPr kumimoji="0" lang="en-US" altLang="en-US" sz="2800" b="0" i="0" u="none" strike="noStrike" cap="none" normalizeH="0" baseline="0" dirty="0">
                <a:ln>
                  <a:noFill/>
                </a:ln>
                <a:effectLst/>
                <a:latin typeface="Century Gothic" panose="020B0502020202020204" pitchFamily="34" charset="0"/>
              </a:rPr>
              <a:t>Items not to bring (e.g., mobile phones, valuables)</a:t>
            </a:r>
          </a:p>
          <a:p>
            <a:pPr marL="0" marR="0" lvl="0" indent="0" defTabSz="914400" rtl="0" eaLnBrk="0" fontAlgn="base" latinLnBrk="0" hangingPunct="0">
              <a:spcBef>
                <a:spcPct val="0"/>
              </a:spcBef>
              <a:spcAft>
                <a:spcPts val="600"/>
              </a:spcAft>
              <a:buClrTx/>
              <a:buSzTx/>
              <a:buFontTx/>
              <a:buChar char="•"/>
              <a:tabLst/>
            </a:pPr>
            <a:r>
              <a:rPr kumimoji="0" lang="en-US" altLang="en-US" sz="2800" b="0" i="0" u="none" strike="noStrike" cap="none" normalizeH="0" baseline="0" dirty="0">
                <a:ln>
                  <a:noFill/>
                </a:ln>
                <a:effectLst/>
                <a:latin typeface="Century Gothic" panose="020B0502020202020204" pitchFamily="34" charset="0"/>
              </a:rPr>
              <a:t>Reminder about labelling belongings </a:t>
            </a:r>
          </a:p>
          <a:p>
            <a:pPr marL="0" marR="0" lvl="0" indent="0" defTabSz="914400" rtl="0" eaLnBrk="0" fontAlgn="base" latinLnBrk="0" hangingPunct="0">
              <a:spcBef>
                <a:spcPct val="0"/>
              </a:spcBef>
              <a:spcAft>
                <a:spcPts val="600"/>
              </a:spcAft>
              <a:buClrTx/>
              <a:buSzTx/>
              <a:buFontTx/>
              <a:buChar char="•"/>
              <a:tabLst/>
            </a:pPr>
            <a:r>
              <a:rPr lang="en-US" altLang="en-US" sz="2800" dirty="0">
                <a:latin typeface="Century Gothic" panose="020B0502020202020204" pitchFamily="34" charset="0"/>
              </a:rPr>
              <a:t>Link for </a:t>
            </a:r>
            <a:r>
              <a:rPr lang="en-US" altLang="en-US" sz="2800" dirty="0">
                <a:latin typeface="Century Gothic" panose="020B0502020202020204" pitchFamily="34" charset="0"/>
                <a:hlinkClick r:id="rId4"/>
              </a:rPr>
              <a:t>Bradwell Kit List</a:t>
            </a:r>
            <a:endParaRPr kumimoji="0" lang="en-US" altLang="en-US" sz="2800" b="0" i="0" u="none" strike="noStrike" cap="none" normalizeH="0" baseline="0" dirty="0">
              <a:ln>
                <a:noFill/>
              </a:ln>
              <a:effectLst/>
              <a:latin typeface="Century Gothic" panose="020B0502020202020204" pitchFamily="34" charset="0"/>
            </a:endParaRPr>
          </a:p>
        </p:txBody>
      </p:sp>
      <p:cxnSp>
        <p:nvCxnSpPr>
          <p:cNvPr id="12" name="Straight Connector 11">
            <a:extLst>
              <a:ext uri="{FF2B5EF4-FFF2-40B4-BE49-F238E27FC236}">
                <a16:creationId xmlns:a16="http://schemas.microsoft.com/office/drawing/2014/main" xmlns="" id="{511FC409-B3C2-4F68-865C-C5333D6F2710}"/>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6781300" y="723900"/>
            <a:ext cx="4610075"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xmlns="" id="{B810270D-76A7-44B3-9746-7EDF5788602E}"/>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6781300" y="6142781"/>
            <a:ext cx="461007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55601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xmlns="" id="{E49D7415-2F11-44C2-B6AA-13A25B6814B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Calculator and folders">
            <a:extLst>
              <a:ext uri="{FF2B5EF4-FFF2-40B4-BE49-F238E27FC236}">
                <a16:creationId xmlns:a16="http://schemas.microsoft.com/office/drawing/2014/main" xmlns="" id="{B94BDCC1-792E-2E13-7401-853FFFAFD478}"/>
              </a:ext>
            </a:extLst>
          </p:cNvPr>
          <p:cNvPicPr>
            <a:picLocks noChangeAspect="1"/>
          </p:cNvPicPr>
          <p:nvPr/>
        </p:nvPicPr>
        <p:blipFill>
          <a:blip r:embed="rId3"/>
          <a:srcRect l="9145" r="30483" b="-1"/>
          <a:stretch/>
        </p:blipFill>
        <p:spPr>
          <a:xfrm>
            <a:off x="20" y="10"/>
            <a:ext cx="6044164" cy="6857990"/>
          </a:xfrm>
          <a:prstGeom prst="rect">
            <a:avLst/>
          </a:prstGeom>
        </p:spPr>
      </p:pic>
      <p:sp>
        <p:nvSpPr>
          <p:cNvPr id="2" name="Title 1">
            <a:extLst>
              <a:ext uri="{FF2B5EF4-FFF2-40B4-BE49-F238E27FC236}">
                <a16:creationId xmlns:a16="http://schemas.microsoft.com/office/drawing/2014/main" xmlns="" id="{DA38D6A9-504F-AED9-7BBE-EA983C3F5939}"/>
              </a:ext>
            </a:extLst>
          </p:cNvPr>
          <p:cNvSpPr>
            <a:spLocks noGrp="1"/>
          </p:cNvSpPr>
          <p:nvPr>
            <p:ph type="title"/>
          </p:nvPr>
        </p:nvSpPr>
        <p:spPr>
          <a:xfrm>
            <a:off x="6696186" y="909637"/>
            <a:ext cx="4800600" cy="1307592"/>
          </a:xfrm>
        </p:spPr>
        <p:txBody>
          <a:bodyPr>
            <a:normAutofit/>
          </a:bodyPr>
          <a:lstStyle/>
          <a:p>
            <a:pPr>
              <a:lnSpc>
                <a:spcPct val="90000"/>
              </a:lnSpc>
            </a:pPr>
            <a:r>
              <a:rPr lang="en-GB"/>
              <a:t>Next steps and key dates </a:t>
            </a:r>
          </a:p>
        </p:txBody>
      </p:sp>
      <p:sp>
        <p:nvSpPr>
          <p:cNvPr id="4" name="Rectangle 1">
            <a:extLst>
              <a:ext uri="{FF2B5EF4-FFF2-40B4-BE49-F238E27FC236}">
                <a16:creationId xmlns:a16="http://schemas.microsoft.com/office/drawing/2014/main" xmlns="" id="{9BB6D4DE-23FA-CACA-B082-4556EA021BD3}"/>
              </a:ext>
            </a:extLst>
          </p:cNvPr>
          <p:cNvSpPr>
            <a:spLocks noGrp="1" noChangeArrowheads="1"/>
          </p:cNvSpPr>
          <p:nvPr>
            <p:ph idx="1"/>
          </p:nvPr>
        </p:nvSpPr>
        <p:spPr bwMode="auto">
          <a:xfrm>
            <a:off x="6696186" y="2221992"/>
            <a:ext cx="4800600" cy="3739896"/>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lnSpcReduction="10000"/>
          </a:bodyPr>
          <a:lstStyle/>
          <a:p>
            <a:pPr marL="0" marR="0" lvl="0" indent="0" defTabSz="914400" rtl="0" eaLnBrk="0" fontAlgn="base" latinLnBrk="0" hangingPunct="0">
              <a:spcBef>
                <a:spcPct val="0"/>
              </a:spcBef>
              <a:spcAft>
                <a:spcPts val="600"/>
              </a:spcAft>
              <a:buClrTx/>
              <a:buSzTx/>
              <a:buFontTx/>
              <a:buChar char="•"/>
              <a:tabLst/>
            </a:pPr>
            <a:r>
              <a:rPr kumimoji="0" lang="en-US" altLang="en-US" sz="2400" b="0" i="0" u="none" strike="noStrike" cap="none" normalizeH="0" baseline="0" dirty="0">
                <a:ln>
                  <a:noFill/>
                </a:ln>
                <a:effectLst/>
                <a:latin typeface="Century Gothic" panose="020B0502020202020204" pitchFamily="34" charset="0"/>
              </a:rPr>
              <a:t>Deposit deadline – before Friday 28</a:t>
            </a:r>
            <a:r>
              <a:rPr kumimoji="0" lang="en-US" altLang="en-US" sz="2400" b="0" i="0" u="none" strike="noStrike" cap="none" normalizeH="0" baseline="30000" dirty="0">
                <a:ln>
                  <a:noFill/>
                </a:ln>
                <a:effectLst/>
                <a:latin typeface="Century Gothic" panose="020B0502020202020204" pitchFamily="34" charset="0"/>
              </a:rPr>
              <a:t>th</a:t>
            </a:r>
            <a:r>
              <a:rPr kumimoji="0" lang="en-US" altLang="en-US" sz="2400" b="0" i="0" u="none" strike="noStrike" cap="none" normalizeH="0" baseline="0" dirty="0">
                <a:ln>
                  <a:noFill/>
                </a:ln>
                <a:effectLst/>
                <a:latin typeface="Century Gothic" panose="020B0502020202020204" pitchFamily="34" charset="0"/>
              </a:rPr>
              <a:t> March </a:t>
            </a:r>
          </a:p>
          <a:p>
            <a:pPr marL="0" marR="0" lvl="0" indent="0" defTabSz="914400" rtl="0" eaLnBrk="0" fontAlgn="base" latinLnBrk="0" hangingPunct="0">
              <a:spcBef>
                <a:spcPct val="0"/>
              </a:spcBef>
              <a:spcAft>
                <a:spcPts val="600"/>
              </a:spcAft>
              <a:buClrTx/>
              <a:buSzTx/>
              <a:buFontTx/>
              <a:buChar char="•"/>
              <a:tabLst/>
            </a:pPr>
            <a:r>
              <a:rPr kumimoji="0" lang="en-US" altLang="en-US" sz="2400" b="0" i="0" u="none" strike="noStrike" cap="none" normalizeH="0" baseline="0" dirty="0">
                <a:ln>
                  <a:noFill/>
                </a:ln>
                <a:effectLst/>
                <a:latin typeface="Century Gothic" panose="020B0502020202020204" pitchFamily="34" charset="0"/>
              </a:rPr>
              <a:t>Final payment </a:t>
            </a:r>
            <a:r>
              <a:rPr kumimoji="0" lang="en-US" altLang="en-US" sz="2400" b="0" i="0" u="none" strike="noStrike" cap="none" normalizeH="0" baseline="0" dirty="0" smtClean="0">
                <a:ln>
                  <a:noFill/>
                </a:ln>
                <a:effectLst/>
                <a:latin typeface="Century Gothic" panose="020B0502020202020204" pitchFamily="34" charset="0"/>
              </a:rPr>
              <a:t>date – March 2026</a:t>
            </a:r>
            <a:endParaRPr kumimoji="0" lang="en-US" altLang="en-US" sz="2400" b="0" i="0" u="none" strike="noStrike" cap="none" normalizeH="0" baseline="0" dirty="0">
              <a:ln>
                <a:noFill/>
              </a:ln>
              <a:effectLst/>
              <a:latin typeface="Century Gothic" panose="020B0502020202020204" pitchFamily="34" charset="0"/>
            </a:endParaRPr>
          </a:p>
          <a:p>
            <a:pPr marL="0" marR="0" lvl="0" indent="0" defTabSz="914400" rtl="0" eaLnBrk="0" fontAlgn="base" latinLnBrk="0" hangingPunct="0">
              <a:spcBef>
                <a:spcPct val="0"/>
              </a:spcBef>
              <a:spcAft>
                <a:spcPts val="600"/>
              </a:spcAft>
              <a:buClrTx/>
              <a:buSzTx/>
              <a:buFontTx/>
              <a:buChar char="•"/>
              <a:tabLst/>
            </a:pPr>
            <a:r>
              <a:rPr kumimoji="0" lang="en-US" altLang="en-US" sz="2400" b="0" i="0" u="none" strike="noStrike" cap="none" normalizeH="0" baseline="0" dirty="0">
                <a:ln>
                  <a:noFill/>
                </a:ln>
                <a:effectLst/>
                <a:latin typeface="Century Gothic" panose="020B0502020202020204" pitchFamily="34" charset="0"/>
              </a:rPr>
              <a:t>Medical forms </a:t>
            </a:r>
            <a:r>
              <a:rPr kumimoji="0" lang="en-US" altLang="en-US" sz="2400" b="0" i="0" u="none" strike="noStrike" cap="none" normalizeH="0" baseline="0" dirty="0" smtClean="0">
                <a:ln>
                  <a:noFill/>
                </a:ln>
                <a:effectLst/>
                <a:latin typeface="Century Gothic" panose="020B0502020202020204" pitchFamily="34" charset="0"/>
              </a:rPr>
              <a:t>– early 2026</a:t>
            </a:r>
            <a:endParaRPr kumimoji="0" lang="en-US" altLang="en-US" sz="2400" b="0" i="0" u="none" strike="noStrike" cap="none" normalizeH="0" baseline="0" dirty="0">
              <a:ln>
                <a:noFill/>
              </a:ln>
              <a:effectLst/>
              <a:latin typeface="Century Gothic" panose="020B0502020202020204" pitchFamily="34" charset="0"/>
            </a:endParaRPr>
          </a:p>
          <a:p>
            <a:pPr marL="0" indent="0" eaLnBrk="0" fontAlgn="base" hangingPunct="0">
              <a:spcBef>
                <a:spcPct val="0"/>
              </a:spcBef>
              <a:spcAft>
                <a:spcPts val="600"/>
              </a:spcAft>
              <a:buFontTx/>
              <a:buChar char="•"/>
            </a:pPr>
            <a:r>
              <a:rPr kumimoji="0" lang="en-US" altLang="en-US" sz="2400" b="0" i="0" u="none" strike="noStrike" cap="none" normalizeH="0" baseline="0" dirty="0">
                <a:ln>
                  <a:noFill/>
                </a:ln>
                <a:effectLst/>
                <a:latin typeface="Century Gothic" panose="020B0502020202020204" pitchFamily="34" charset="0"/>
              </a:rPr>
              <a:t>Pre-trip meeting </a:t>
            </a:r>
            <a:r>
              <a:rPr lang="en-US" altLang="en-US" sz="2400" dirty="0">
                <a:latin typeface="Century Gothic" panose="020B0502020202020204" pitchFamily="34" charset="0"/>
              </a:rPr>
              <a:t>date – early </a:t>
            </a:r>
            <a:r>
              <a:rPr lang="en-US" altLang="en-US" sz="2400" dirty="0" smtClean="0">
                <a:latin typeface="Century Gothic" panose="020B0502020202020204" pitchFamily="34" charset="0"/>
              </a:rPr>
              <a:t>2026</a:t>
            </a:r>
            <a:endParaRPr kumimoji="0" lang="en-US" altLang="en-US" sz="2400" b="0" i="0" u="none" strike="noStrike" cap="none" normalizeH="0" baseline="0" dirty="0">
              <a:ln>
                <a:noFill/>
              </a:ln>
              <a:effectLst/>
              <a:latin typeface="Century Gothic" panose="020B0502020202020204" pitchFamily="34" charset="0"/>
            </a:endParaRPr>
          </a:p>
          <a:p>
            <a:pPr marL="0" marR="0" lvl="0" indent="0" defTabSz="914400" rtl="0" eaLnBrk="0" fontAlgn="base" latinLnBrk="0" hangingPunct="0">
              <a:spcBef>
                <a:spcPct val="0"/>
              </a:spcBef>
              <a:spcAft>
                <a:spcPts val="600"/>
              </a:spcAft>
              <a:buClrTx/>
              <a:buSzTx/>
              <a:buFontTx/>
              <a:buChar char="•"/>
              <a:tabLst/>
            </a:pPr>
            <a:r>
              <a:rPr kumimoji="0" lang="en-US" altLang="en-US" sz="2400" b="0" i="0" u="none" strike="noStrike" cap="none" normalizeH="0" baseline="0" dirty="0">
                <a:ln>
                  <a:noFill/>
                </a:ln>
                <a:effectLst/>
                <a:latin typeface="Century Gothic" panose="020B0502020202020204" pitchFamily="34" charset="0"/>
              </a:rPr>
              <a:t>Contact the school office for any questions </a:t>
            </a:r>
          </a:p>
        </p:txBody>
      </p:sp>
      <p:cxnSp>
        <p:nvCxnSpPr>
          <p:cNvPr id="12" name="Straight Connector 11">
            <a:extLst>
              <a:ext uri="{FF2B5EF4-FFF2-40B4-BE49-F238E27FC236}">
                <a16:creationId xmlns:a16="http://schemas.microsoft.com/office/drawing/2014/main" xmlns="" id="{511FC409-B3C2-4F68-865C-C5333D6F2710}"/>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6781300" y="723900"/>
            <a:ext cx="4610075"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xmlns="" id="{B810270D-76A7-44B3-9746-7EDF5788602E}"/>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6781300" y="6142781"/>
            <a:ext cx="461007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722480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6151" name="Straight Connector 6150">
            <a:extLst>
              <a:ext uri="{FF2B5EF4-FFF2-40B4-BE49-F238E27FC236}">
                <a16:creationId xmlns:a16="http://schemas.microsoft.com/office/drawing/2014/main" xmlns="" id="{F64F9B95-9045-48D2-B9F3-2927E98F54AA}"/>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53" name="Straight Connector 6152">
            <a:extLst>
              <a:ext uri="{FF2B5EF4-FFF2-40B4-BE49-F238E27FC236}">
                <a16:creationId xmlns:a16="http://schemas.microsoft.com/office/drawing/2014/main" xmlns="" id="{085AA86F-6A4D-4BCB-A045-D992CDC2959B}"/>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6155" name="Rectangle 6154">
            <a:extLst>
              <a:ext uri="{FF2B5EF4-FFF2-40B4-BE49-F238E27FC236}">
                <a16:creationId xmlns:a16="http://schemas.microsoft.com/office/drawing/2014/main" xmlns="" id="{33E93247-6229-44AB-A550-739E971E690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descr="Tips for Managing the Q&amp;A Part of Your Presentation — Mel Sherwood">
            <a:extLst>
              <a:ext uri="{FF2B5EF4-FFF2-40B4-BE49-F238E27FC236}">
                <a16:creationId xmlns:a16="http://schemas.microsoft.com/office/drawing/2014/main" xmlns="" id="{8E233173-7B6E-7ADB-29C6-0C165AB60D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15414"/>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6157" name="Rectangle 6156">
            <a:extLst>
              <a:ext uri="{FF2B5EF4-FFF2-40B4-BE49-F238E27FC236}">
                <a16:creationId xmlns:a16="http://schemas.microsoft.com/office/drawing/2014/main" xmlns="" id="{6BB6B482-ACCA-4938-8AEA-49D525C1722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a:off x="-46905" y="46904"/>
            <a:ext cx="6865150" cy="6771342"/>
          </a:xfrm>
          <a:prstGeom prst="rect">
            <a:avLst/>
          </a:prstGeom>
          <a:gradFill>
            <a:gsLst>
              <a:gs pos="42000">
                <a:srgbClr val="000000">
                  <a:alpha val="18000"/>
                </a:srgbClr>
              </a:gs>
              <a:gs pos="0">
                <a:srgbClr val="000000">
                  <a:alpha val="0"/>
                </a:srgbClr>
              </a:gs>
              <a:gs pos="100000">
                <a:srgbClr val="000000">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xmlns="" id="{DABBF037-AD17-8F63-CA2B-9AFE313D674F}"/>
              </a:ext>
            </a:extLst>
          </p:cNvPr>
          <p:cNvSpPr>
            <a:spLocks noGrp="1"/>
          </p:cNvSpPr>
          <p:nvPr>
            <p:ph type="title"/>
          </p:nvPr>
        </p:nvSpPr>
        <p:spPr>
          <a:xfrm>
            <a:off x="704088" y="871759"/>
            <a:ext cx="5067300" cy="3497042"/>
          </a:xfrm>
        </p:spPr>
        <p:txBody>
          <a:bodyPr vert="horz" lIns="91440" tIns="45720" rIns="91440" bIns="45720" rtlCol="0" anchor="t">
            <a:normAutofit/>
          </a:bodyPr>
          <a:lstStyle/>
          <a:p>
            <a:r>
              <a:rPr lang="en-US" sz="5400" dirty="0">
                <a:solidFill>
                  <a:schemeClr val="bg1"/>
                </a:solidFill>
                <a:highlight>
                  <a:srgbClr val="FFFF00"/>
                </a:highlight>
              </a:rPr>
              <a:t>Any questions?</a:t>
            </a:r>
          </a:p>
        </p:txBody>
      </p:sp>
      <p:cxnSp>
        <p:nvCxnSpPr>
          <p:cNvPr id="6159" name="Straight Connector 6158">
            <a:extLst>
              <a:ext uri="{FF2B5EF4-FFF2-40B4-BE49-F238E27FC236}">
                <a16:creationId xmlns:a16="http://schemas.microsoft.com/office/drawing/2014/main" xmlns="" id="{EE2E603F-4A95-4FE8-BB06-211DFD75DBEF}"/>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800100" y="723900"/>
            <a:ext cx="1638300" cy="0"/>
          </a:xfrm>
          <a:prstGeom prst="line">
            <a:avLst/>
          </a:prstGeom>
          <a:ln w="44450">
            <a:solidFill>
              <a:srgbClr val="FFFFFF"/>
            </a:solidFill>
          </a:ln>
          <a:effectLst>
            <a:outerShdw blurRad="50800" dist="38100" dir="2700000" algn="tl" rotWithShape="0">
              <a:prstClr val="black">
                <a:alpha val="13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4432229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ChronicleVTI">
  <a:themeElements>
    <a:clrScheme name="Chronicle">
      <a:dk1>
        <a:srgbClr val="000000"/>
      </a:dk1>
      <a:lt1>
        <a:srgbClr val="FFFFFF"/>
      </a:lt1>
      <a:dk2>
        <a:srgbClr val="1C1C32"/>
      </a:dk2>
      <a:lt2>
        <a:srgbClr val="F8F4F1"/>
      </a:lt2>
      <a:accent1>
        <a:srgbClr val="734B67"/>
      </a:accent1>
      <a:accent2>
        <a:srgbClr val="959EBB"/>
      </a:accent2>
      <a:accent3>
        <a:srgbClr val="596781"/>
      </a:accent3>
      <a:accent4>
        <a:srgbClr val="7F6E8C"/>
      </a:accent4>
      <a:accent5>
        <a:srgbClr val="DB9A8F"/>
      </a:accent5>
      <a:accent6>
        <a:srgbClr val="C29AB1"/>
      </a:accent6>
      <a:hlink>
        <a:srgbClr val="778BA2"/>
      </a:hlink>
      <a:folHlink>
        <a:srgbClr val="A27C99"/>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ChronicleVTI" id="{508E4D90-5116-4BF0-876B-3F422DD1F65F}" vid="{AA21DC3D-92A8-43A4-8358-ED428371CD5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316</TotalTime>
  <Words>688</Words>
  <Application>Microsoft Office PowerPoint</Application>
  <PresentationFormat>Widescreen</PresentationFormat>
  <Paragraphs>62</Paragraphs>
  <Slides>11</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Aptos</vt:lpstr>
      <vt:lpstr>Arial</vt:lpstr>
      <vt:lpstr>Arial</vt:lpstr>
      <vt:lpstr>Calibri</vt:lpstr>
      <vt:lpstr>Calisto MT</vt:lpstr>
      <vt:lpstr>Century Gothic</vt:lpstr>
      <vt:lpstr>Univers Condensed</vt:lpstr>
      <vt:lpstr>ChronicleVTI</vt:lpstr>
      <vt:lpstr>Essex Outdoors, Bradwell</vt:lpstr>
      <vt:lpstr>Why We Run the Year 6 Residential Trip</vt:lpstr>
      <vt:lpstr>Essex Outdoors, Bradwell 13th – 17th July 2026 Away for 4 nights  Essex Outdoors promotional video</vt:lpstr>
      <vt:lpstr>Accommodation &amp; Catering 13th – 17th July 2026 Away for 4 nights </vt:lpstr>
      <vt:lpstr>PowerPoint Presentation</vt:lpstr>
      <vt:lpstr>Activities </vt:lpstr>
      <vt:lpstr>Safety and Supervision </vt:lpstr>
      <vt:lpstr>Cost and payment</vt:lpstr>
      <vt:lpstr>Packing and what to expect </vt:lpstr>
      <vt:lpstr>Next steps and key dates </vt:lpstr>
      <vt:lpstr>Any questions?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Essex Outdoors, Bradwell</dc:title>
  <dc:creator>Kevin Leeman</dc:creator>
  <cp:lastModifiedBy>Kevin Leeman</cp:lastModifiedBy>
  <cp:revision>4</cp:revision>
  <cp:lastPrinted>2025-03-03T08:28:08Z</cp:lastPrinted>
  <dcterms:created xsi:type="dcterms:W3CDTF">2025-03-02T18:25:39Z</dcterms:created>
  <dcterms:modified xsi:type="dcterms:W3CDTF">2025-03-03T11:31:58Z</dcterms:modified>
</cp:coreProperties>
</file>